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95" r:id="rId3"/>
    <p:sldId id="288" r:id="rId4"/>
    <p:sldId id="289" r:id="rId5"/>
    <p:sldId id="291" r:id="rId6"/>
    <p:sldId id="293" r:id="rId7"/>
    <p:sldId id="286" r:id="rId8"/>
    <p:sldId id="296" r:id="rId9"/>
    <p:sldId id="266" r:id="rId10"/>
    <p:sldId id="297" r:id="rId11"/>
    <p:sldId id="268" r:id="rId12"/>
    <p:sldId id="269" r:id="rId13"/>
    <p:sldId id="277" r:id="rId14"/>
    <p:sldId id="280" r:id="rId15"/>
    <p:sldId id="271" r:id="rId16"/>
    <p:sldId id="274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90" d="100"/>
          <a:sy n="90" d="100"/>
        </p:scale>
        <p:origin x="-816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05CC3-3A48-498A-81EF-319F758FCE7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72C72-4AC4-4CC3-80AC-AAC800E56CCC}">
      <dgm:prSet phldrT="[Text]"/>
      <dgm:spPr>
        <a:solidFill>
          <a:srgbClr val="003399"/>
        </a:solidFill>
      </dgm:spPr>
      <dgm:t>
        <a:bodyPr/>
        <a:lstStyle/>
        <a:p>
          <a:r>
            <a:rPr lang="en-US" dirty="0" smtClean="0"/>
            <a:t>Cognitive</a:t>
          </a:r>
          <a:endParaRPr lang="en-US" dirty="0"/>
        </a:p>
      </dgm:t>
    </dgm:pt>
    <dgm:pt modelId="{505C7062-C321-428F-A972-6DC9561EA28A}" type="parTrans" cxnId="{5DBAE287-5016-4A87-BF14-094BE2413A09}">
      <dgm:prSet/>
      <dgm:spPr/>
      <dgm:t>
        <a:bodyPr/>
        <a:lstStyle/>
        <a:p>
          <a:endParaRPr lang="en-US"/>
        </a:p>
      </dgm:t>
    </dgm:pt>
    <dgm:pt modelId="{4F72018E-8D9F-4315-ACFA-E9077F113485}" type="sibTrans" cxnId="{5DBAE287-5016-4A87-BF14-094BE2413A09}">
      <dgm:prSet/>
      <dgm:spPr/>
      <dgm:t>
        <a:bodyPr/>
        <a:lstStyle/>
        <a:p>
          <a:endParaRPr lang="en-US"/>
        </a:p>
      </dgm:t>
    </dgm:pt>
    <dgm:pt modelId="{C5C7AC7C-D972-4173-BC84-DDFBEC36E53A}">
      <dgm:prSet phldrT="[Text]"/>
      <dgm:spPr/>
      <dgm:t>
        <a:bodyPr/>
        <a:lstStyle/>
        <a:p>
          <a:r>
            <a:rPr lang="en-US" dirty="0" smtClean="0"/>
            <a:t>Academic</a:t>
          </a:r>
          <a:endParaRPr lang="en-US" dirty="0"/>
        </a:p>
      </dgm:t>
    </dgm:pt>
    <dgm:pt modelId="{A7D98D12-1C35-4F6B-8588-6ABB3362AB32}" type="parTrans" cxnId="{828F579C-84AE-4FF7-9114-7339EF091053}">
      <dgm:prSet/>
      <dgm:spPr/>
      <dgm:t>
        <a:bodyPr/>
        <a:lstStyle/>
        <a:p>
          <a:endParaRPr lang="en-US"/>
        </a:p>
      </dgm:t>
    </dgm:pt>
    <dgm:pt modelId="{705361EF-35A3-4DFC-8104-4E19C82255AF}" type="sibTrans" cxnId="{828F579C-84AE-4FF7-9114-7339EF091053}">
      <dgm:prSet/>
      <dgm:spPr/>
      <dgm:t>
        <a:bodyPr/>
        <a:lstStyle/>
        <a:p>
          <a:endParaRPr lang="en-US"/>
        </a:p>
      </dgm:t>
    </dgm:pt>
    <dgm:pt modelId="{62F7B8BE-7250-4CB6-BEF5-67D79C6DABFA}">
      <dgm:prSet phldrT="[Text]"/>
      <dgm:spPr>
        <a:solidFill>
          <a:srgbClr val="003399"/>
        </a:solidFill>
      </dgm:spPr>
      <dgm:t>
        <a:bodyPr/>
        <a:lstStyle/>
        <a:p>
          <a:r>
            <a:rPr lang="en-US" dirty="0" smtClean="0"/>
            <a:t>Affective</a:t>
          </a:r>
          <a:endParaRPr lang="en-US" dirty="0"/>
        </a:p>
      </dgm:t>
    </dgm:pt>
    <dgm:pt modelId="{A424206B-A5F0-4803-AB1F-0515893955AA}" type="parTrans" cxnId="{3D065BC8-8BD2-44D2-8ED0-D32566CF6756}">
      <dgm:prSet/>
      <dgm:spPr/>
      <dgm:t>
        <a:bodyPr/>
        <a:lstStyle/>
        <a:p>
          <a:endParaRPr lang="en-US"/>
        </a:p>
      </dgm:t>
    </dgm:pt>
    <dgm:pt modelId="{9610D15A-674F-423A-B634-C6875B23C7E8}" type="sibTrans" cxnId="{3D065BC8-8BD2-44D2-8ED0-D32566CF6756}">
      <dgm:prSet/>
      <dgm:spPr/>
      <dgm:t>
        <a:bodyPr/>
        <a:lstStyle/>
        <a:p>
          <a:endParaRPr lang="en-US"/>
        </a:p>
      </dgm:t>
    </dgm:pt>
    <dgm:pt modelId="{FEEA3B76-F7F1-4A0E-A7C4-EACAA39B35E0}">
      <dgm:prSet phldrT="[Text]"/>
      <dgm:spPr/>
      <dgm:t>
        <a:bodyPr/>
        <a:lstStyle/>
        <a:p>
          <a:r>
            <a:rPr lang="en-US" dirty="0" smtClean="0"/>
            <a:t>Social-Emotional</a:t>
          </a:r>
          <a:endParaRPr lang="en-US" dirty="0"/>
        </a:p>
      </dgm:t>
    </dgm:pt>
    <dgm:pt modelId="{EAF9BF70-15DE-45C2-8252-9825BDAF130C}" type="parTrans" cxnId="{BAFB281C-0FDC-4ADF-8829-83AC6FFB62CE}">
      <dgm:prSet/>
      <dgm:spPr/>
      <dgm:t>
        <a:bodyPr/>
        <a:lstStyle/>
        <a:p>
          <a:endParaRPr lang="en-US"/>
        </a:p>
      </dgm:t>
    </dgm:pt>
    <dgm:pt modelId="{301875CB-05FF-4761-81B2-8706275194AC}" type="sibTrans" cxnId="{BAFB281C-0FDC-4ADF-8829-83AC6FFB62CE}">
      <dgm:prSet/>
      <dgm:spPr/>
      <dgm:t>
        <a:bodyPr/>
        <a:lstStyle/>
        <a:p>
          <a:endParaRPr lang="en-US"/>
        </a:p>
      </dgm:t>
    </dgm:pt>
    <dgm:pt modelId="{4B877EF9-FEBE-4FE5-A8C6-FDFDB616500A}">
      <dgm:prSet phldrT="[Text]"/>
      <dgm:spPr>
        <a:solidFill>
          <a:srgbClr val="003399"/>
        </a:solidFill>
      </dgm:spPr>
      <dgm:t>
        <a:bodyPr/>
        <a:lstStyle/>
        <a:p>
          <a:r>
            <a:rPr lang="en-US" dirty="0" smtClean="0"/>
            <a:t>Expectations</a:t>
          </a:r>
          <a:endParaRPr lang="en-US" dirty="0"/>
        </a:p>
      </dgm:t>
    </dgm:pt>
    <dgm:pt modelId="{8F927E3D-278F-4359-BE7F-2CEDCC504E6C}" type="parTrans" cxnId="{F9653AB4-E415-44FE-98A4-F40EC303531A}">
      <dgm:prSet/>
      <dgm:spPr/>
      <dgm:t>
        <a:bodyPr/>
        <a:lstStyle/>
        <a:p>
          <a:endParaRPr lang="en-US"/>
        </a:p>
      </dgm:t>
    </dgm:pt>
    <dgm:pt modelId="{69A9546A-6440-45AA-AEAA-E1BC3BFDF3E2}" type="sibTrans" cxnId="{F9653AB4-E415-44FE-98A4-F40EC303531A}">
      <dgm:prSet/>
      <dgm:spPr/>
      <dgm:t>
        <a:bodyPr/>
        <a:lstStyle/>
        <a:p>
          <a:endParaRPr lang="en-US"/>
        </a:p>
      </dgm:t>
    </dgm:pt>
    <dgm:pt modelId="{D06689E3-ED6A-4CE4-839E-D7F89198EF6D}">
      <dgm:prSet phldrT="[Text]"/>
      <dgm:spPr/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8714E8FE-C08C-4A8B-B063-AE9CBF144CF6}" type="parTrans" cxnId="{78A7EE76-FF5D-464E-9ABF-9A614D78F2D3}">
      <dgm:prSet/>
      <dgm:spPr/>
      <dgm:t>
        <a:bodyPr/>
        <a:lstStyle/>
        <a:p>
          <a:endParaRPr lang="en-US"/>
        </a:p>
      </dgm:t>
    </dgm:pt>
    <dgm:pt modelId="{9FA1FF82-B3EA-40E5-ABE5-440366EB6449}" type="sibTrans" cxnId="{78A7EE76-FF5D-464E-9ABF-9A614D78F2D3}">
      <dgm:prSet/>
      <dgm:spPr/>
      <dgm:t>
        <a:bodyPr/>
        <a:lstStyle/>
        <a:p>
          <a:endParaRPr lang="en-US"/>
        </a:p>
      </dgm:t>
    </dgm:pt>
    <dgm:pt modelId="{69ECCF3D-FEEB-4D7A-B67E-AE948F6DEA70}" type="pres">
      <dgm:prSet presAssocID="{FA505CC3-3A48-498A-81EF-319F758FC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4A627-29E2-4DF2-AE4B-CB8E91466124}" type="pres">
      <dgm:prSet presAssocID="{D1372C72-4AC4-4CC3-80AC-AAC800E56CCC}" presName="compositeNode" presStyleCnt="0">
        <dgm:presLayoutVars>
          <dgm:bulletEnabled val="1"/>
        </dgm:presLayoutVars>
      </dgm:prSet>
      <dgm:spPr/>
    </dgm:pt>
    <dgm:pt modelId="{B9764414-F67A-4181-8000-6365664592CA}" type="pres">
      <dgm:prSet presAssocID="{D1372C72-4AC4-4CC3-80AC-AAC800E56CCC}" presName="bgRect" presStyleLbl="node1" presStyleIdx="0" presStyleCnt="3"/>
      <dgm:spPr/>
      <dgm:t>
        <a:bodyPr/>
        <a:lstStyle/>
        <a:p>
          <a:endParaRPr lang="en-US"/>
        </a:p>
      </dgm:t>
    </dgm:pt>
    <dgm:pt modelId="{B9307281-C68E-4ABF-8ABC-5EABE64DB954}" type="pres">
      <dgm:prSet presAssocID="{D1372C72-4AC4-4CC3-80AC-AAC800E56CC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B4691-193F-4145-A5EE-332A10A761E7}" type="pres">
      <dgm:prSet presAssocID="{D1372C72-4AC4-4CC3-80AC-AAC800E56CC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49A77-71E3-4628-A5E7-C1FDE43FD1B8}" type="pres">
      <dgm:prSet presAssocID="{4F72018E-8D9F-4315-ACFA-E9077F113485}" presName="hSp" presStyleCnt="0"/>
      <dgm:spPr/>
    </dgm:pt>
    <dgm:pt modelId="{2D643711-9647-4E08-85F1-246E1BD8BFFE}" type="pres">
      <dgm:prSet presAssocID="{4F72018E-8D9F-4315-ACFA-E9077F113485}" presName="vProcSp" presStyleCnt="0"/>
      <dgm:spPr/>
    </dgm:pt>
    <dgm:pt modelId="{9DE7ED24-9B67-4462-B9D0-BCD89FBA8B51}" type="pres">
      <dgm:prSet presAssocID="{4F72018E-8D9F-4315-ACFA-E9077F113485}" presName="vSp1" presStyleCnt="0"/>
      <dgm:spPr/>
    </dgm:pt>
    <dgm:pt modelId="{DE7951C9-F536-44C5-A6A5-3AE2FDC5D796}" type="pres">
      <dgm:prSet presAssocID="{4F72018E-8D9F-4315-ACFA-E9077F113485}" presName="simulatedConn" presStyleLbl="solidFgAcc1" presStyleIdx="0" presStyleCnt="2"/>
      <dgm:spPr/>
    </dgm:pt>
    <dgm:pt modelId="{D26061CD-F994-44DE-BB77-3B5AA6895943}" type="pres">
      <dgm:prSet presAssocID="{4F72018E-8D9F-4315-ACFA-E9077F113485}" presName="vSp2" presStyleCnt="0"/>
      <dgm:spPr/>
    </dgm:pt>
    <dgm:pt modelId="{69C106F7-0C2C-474D-AF24-88177C983541}" type="pres">
      <dgm:prSet presAssocID="{4F72018E-8D9F-4315-ACFA-E9077F113485}" presName="sibTrans" presStyleCnt="0"/>
      <dgm:spPr/>
    </dgm:pt>
    <dgm:pt modelId="{6BE891AE-D575-4C9F-A47B-90DF2F5F4B8B}" type="pres">
      <dgm:prSet presAssocID="{62F7B8BE-7250-4CB6-BEF5-67D79C6DABFA}" presName="compositeNode" presStyleCnt="0">
        <dgm:presLayoutVars>
          <dgm:bulletEnabled val="1"/>
        </dgm:presLayoutVars>
      </dgm:prSet>
      <dgm:spPr/>
    </dgm:pt>
    <dgm:pt modelId="{79159518-7C7D-4F57-8D05-A86B91AF807D}" type="pres">
      <dgm:prSet presAssocID="{62F7B8BE-7250-4CB6-BEF5-67D79C6DABFA}" presName="bgRect" presStyleLbl="node1" presStyleIdx="1" presStyleCnt="3" custLinFactNeighborX="1417"/>
      <dgm:spPr/>
      <dgm:t>
        <a:bodyPr/>
        <a:lstStyle/>
        <a:p>
          <a:endParaRPr lang="en-US"/>
        </a:p>
      </dgm:t>
    </dgm:pt>
    <dgm:pt modelId="{96BB71C8-5C04-48EF-A8EB-4F5BFF4B1E8F}" type="pres">
      <dgm:prSet presAssocID="{62F7B8BE-7250-4CB6-BEF5-67D79C6DABF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8C7FA-A60B-44BB-8C57-6C9E2A0739AC}" type="pres">
      <dgm:prSet presAssocID="{62F7B8BE-7250-4CB6-BEF5-67D79C6DABF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C7FED-9826-40FE-B34B-2BEEA97DF419}" type="pres">
      <dgm:prSet presAssocID="{9610D15A-674F-423A-B634-C6875B23C7E8}" presName="hSp" presStyleCnt="0"/>
      <dgm:spPr/>
    </dgm:pt>
    <dgm:pt modelId="{7CA408A8-FA25-46F8-881A-D67C5DBDD28D}" type="pres">
      <dgm:prSet presAssocID="{9610D15A-674F-423A-B634-C6875B23C7E8}" presName="vProcSp" presStyleCnt="0"/>
      <dgm:spPr/>
    </dgm:pt>
    <dgm:pt modelId="{D11C9DC6-73A0-441A-A99E-3023BE3C0648}" type="pres">
      <dgm:prSet presAssocID="{9610D15A-674F-423A-B634-C6875B23C7E8}" presName="vSp1" presStyleCnt="0"/>
      <dgm:spPr/>
    </dgm:pt>
    <dgm:pt modelId="{8479E098-B875-493F-9216-12E226E4FCB4}" type="pres">
      <dgm:prSet presAssocID="{9610D15A-674F-423A-B634-C6875B23C7E8}" presName="simulatedConn" presStyleLbl="solidFgAcc1" presStyleIdx="1" presStyleCnt="2"/>
      <dgm:spPr/>
    </dgm:pt>
    <dgm:pt modelId="{F58F3BD7-BF12-4B9A-B2C2-9F05DB6A54C9}" type="pres">
      <dgm:prSet presAssocID="{9610D15A-674F-423A-B634-C6875B23C7E8}" presName="vSp2" presStyleCnt="0"/>
      <dgm:spPr/>
    </dgm:pt>
    <dgm:pt modelId="{FFD8EA20-DF38-4ACB-AFB9-0F567B533BD9}" type="pres">
      <dgm:prSet presAssocID="{9610D15A-674F-423A-B634-C6875B23C7E8}" presName="sibTrans" presStyleCnt="0"/>
      <dgm:spPr/>
    </dgm:pt>
    <dgm:pt modelId="{984BB690-0514-4104-B6A8-2992CAEB364E}" type="pres">
      <dgm:prSet presAssocID="{4B877EF9-FEBE-4FE5-A8C6-FDFDB616500A}" presName="compositeNode" presStyleCnt="0">
        <dgm:presLayoutVars>
          <dgm:bulletEnabled val="1"/>
        </dgm:presLayoutVars>
      </dgm:prSet>
      <dgm:spPr/>
    </dgm:pt>
    <dgm:pt modelId="{0D394524-70B9-4E6E-A428-3B2510DA0EF3}" type="pres">
      <dgm:prSet presAssocID="{4B877EF9-FEBE-4FE5-A8C6-FDFDB616500A}" presName="bgRect" presStyleLbl="node1" presStyleIdx="2" presStyleCnt="3" custLinFactNeighborX="61157" custLinFactNeighborY="42105"/>
      <dgm:spPr/>
      <dgm:t>
        <a:bodyPr/>
        <a:lstStyle/>
        <a:p>
          <a:endParaRPr lang="en-US"/>
        </a:p>
      </dgm:t>
    </dgm:pt>
    <dgm:pt modelId="{CD3F6B3A-37E4-4A99-AB1E-AA0413D642A0}" type="pres">
      <dgm:prSet presAssocID="{4B877EF9-FEBE-4FE5-A8C6-FDFDB616500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3B73C-4F8F-4B24-9477-9D2259212318}" type="pres">
      <dgm:prSet presAssocID="{4B877EF9-FEBE-4FE5-A8C6-FDFDB616500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B9638-BA18-4ADD-8B4E-0F57FC2179C5}" type="presOf" srcId="{62F7B8BE-7250-4CB6-BEF5-67D79C6DABFA}" destId="{79159518-7C7D-4F57-8D05-A86B91AF807D}" srcOrd="0" destOrd="0" presId="urn:microsoft.com/office/officeart/2005/8/layout/hProcess7"/>
    <dgm:cxn modelId="{F9653AB4-E415-44FE-98A4-F40EC303531A}" srcId="{FA505CC3-3A48-498A-81EF-319F758FCE7C}" destId="{4B877EF9-FEBE-4FE5-A8C6-FDFDB616500A}" srcOrd="2" destOrd="0" parTransId="{8F927E3D-278F-4359-BE7F-2CEDCC504E6C}" sibTransId="{69A9546A-6440-45AA-AEAA-E1BC3BFDF3E2}"/>
    <dgm:cxn modelId="{78A7EE76-FF5D-464E-9ABF-9A614D78F2D3}" srcId="{4B877EF9-FEBE-4FE5-A8C6-FDFDB616500A}" destId="{D06689E3-ED6A-4CE4-839E-D7F89198EF6D}" srcOrd="0" destOrd="0" parTransId="{8714E8FE-C08C-4A8B-B063-AE9CBF144CF6}" sibTransId="{9FA1FF82-B3EA-40E5-ABE5-440366EB6449}"/>
    <dgm:cxn modelId="{7336D592-4640-4D01-9619-7F02AF934DF4}" type="presOf" srcId="{D1372C72-4AC4-4CC3-80AC-AAC800E56CCC}" destId="{B9764414-F67A-4181-8000-6365664592CA}" srcOrd="0" destOrd="0" presId="urn:microsoft.com/office/officeart/2005/8/layout/hProcess7"/>
    <dgm:cxn modelId="{BAFB281C-0FDC-4ADF-8829-83AC6FFB62CE}" srcId="{62F7B8BE-7250-4CB6-BEF5-67D79C6DABFA}" destId="{FEEA3B76-F7F1-4A0E-A7C4-EACAA39B35E0}" srcOrd="0" destOrd="0" parTransId="{EAF9BF70-15DE-45C2-8252-9825BDAF130C}" sibTransId="{301875CB-05FF-4761-81B2-8706275194AC}"/>
    <dgm:cxn modelId="{5DBAE287-5016-4A87-BF14-094BE2413A09}" srcId="{FA505CC3-3A48-498A-81EF-319F758FCE7C}" destId="{D1372C72-4AC4-4CC3-80AC-AAC800E56CCC}" srcOrd="0" destOrd="0" parTransId="{505C7062-C321-428F-A972-6DC9561EA28A}" sibTransId="{4F72018E-8D9F-4315-ACFA-E9077F113485}"/>
    <dgm:cxn modelId="{31D0CDF5-D88D-44BF-9735-10E2E48982A3}" type="presOf" srcId="{62F7B8BE-7250-4CB6-BEF5-67D79C6DABFA}" destId="{96BB71C8-5C04-48EF-A8EB-4F5BFF4B1E8F}" srcOrd="1" destOrd="0" presId="urn:microsoft.com/office/officeart/2005/8/layout/hProcess7"/>
    <dgm:cxn modelId="{3929BDF9-47AF-4E37-A1D8-AB284FA831FC}" type="presOf" srcId="{4B877EF9-FEBE-4FE5-A8C6-FDFDB616500A}" destId="{CD3F6B3A-37E4-4A99-AB1E-AA0413D642A0}" srcOrd="1" destOrd="0" presId="urn:microsoft.com/office/officeart/2005/8/layout/hProcess7"/>
    <dgm:cxn modelId="{ECCD4070-7243-4E75-9D04-3CA831C6A935}" type="presOf" srcId="{D06689E3-ED6A-4CE4-839E-D7F89198EF6D}" destId="{BCD3B73C-4F8F-4B24-9477-9D2259212318}" srcOrd="0" destOrd="0" presId="urn:microsoft.com/office/officeart/2005/8/layout/hProcess7"/>
    <dgm:cxn modelId="{3D065BC8-8BD2-44D2-8ED0-D32566CF6756}" srcId="{FA505CC3-3A48-498A-81EF-319F758FCE7C}" destId="{62F7B8BE-7250-4CB6-BEF5-67D79C6DABFA}" srcOrd="1" destOrd="0" parTransId="{A424206B-A5F0-4803-AB1F-0515893955AA}" sibTransId="{9610D15A-674F-423A-B634-C6875B23C7E8}"/>
    <dgm:cxn modelId="{64ABFE8E-A262-43A1-AA10-9E47FAE2428F}" type="presOf" srcId="{4B877EF9-FEBE-4FE5-A8C6-FDFDB616500A}" destId="{0D394524-70B9-4E6E-A428-3B2510DA0EF3}" srcOrd="0" destOrd="0" presId="urn:microsoft.com/office/officeart/2005/8/layout/hProcess7"/>
    <dgm:cxn modelId="{828F579C-84AE-4FF7-9114-7339EF091053}" srcId="{D1372C72-4AC4-4CC3-80AC-AAC800E56CCC}" destId="{C5C7AC7C-D972-4173-BC84-DDFBEC36E53A}" srcOrd="0" destOrd="0" parTransId="{A7D98D12-1C35-4F6B-8588-6ABB3362AB32}" sibTransId="{705361EF-35A3-4DFC-8104-4E19C82255AF}"/>
    <dgm:cxn modelId="{B57B25CC-5103-4696-AE1B-BE9CCE55CC93}" type="presOf" srcId="{D1372C72-4AC4-4CC3-80AC-AAC800E56CCC}" destId="{B9307281-C68E-4ABF-8ABC-5EABE64DB954}" srcOrd="1" destOrd="0" presId="urn:microsoft.com/office/officeart/2005/8/layout/hProcess7"/>
    <dgm:cxn modelId="{65AE6419-B636-45C6-8E86-608AF81EDAC8}" type="presOf" srcId="{C5C7AC7C-D972-4173-BC84-DDFBEC36E53A}" destId="{3A0B4691-193F-4145-A5EE-332A10A761E7}" srcOrd="0" destOrd="0" presId="urn:microsoft.com/office/officeart/2005/8/layout/hProcess7"/>
    <dgm:cxn modelId="{090C9C2B-5212-4259-A31A-D04D81E8E73D}" type="presOf" srcId="{FEEA3B76-F7F1-4A0E-A7C4-EACAA39B35E0}" destId="{6628C7FA-A60B-44BB-8C57-6C9E2A0739AC}" srcOrd="0" destOrd="0" presId="urn:microsoft.com/office/officeart/2005/8/layout/hProcess7"/>
    <dgm:cxn modelId="{38980A26-5A4B-4C25-8465-9AAD4C1EBEEC}" type="presOf" srcId="{FA505CC3-3A48-498A-81EF-319F758FCE7C}" destId="{69ECCF3D-FEEB-4D7A-B67E-AE948F6DEA70}" srcOrd="0" destOrd="0" presId="urn:microsoft.com/office/officeart/2005/8/layout/hProcess7"/>
    <dgm:cxn modelId="{39420686-896C-4CC5-AA4B-12B33D9FEA38}" type="presParOf" srcId="{69ECCF3D-FEEB-4D7A-B67E-AE948F6DEA70}" destId="{C324A627-29E2-4DF2-AE4B-CB8E91466124}" srcOrd="0" destOrd="0" presId="urn:microsoft.com/office/officeart/2005/8/layout/hProcess7"/>
    <dgm:cxn modelId="{C7A9252A-257D-4943-AD24-134943CF30B9}" type="presParOf" srcId="{C324A627-29E2-4DF2-AE4B-CB8E91466124}" destId="{B9764414-F67A-4181-8000-6365664592CA}" srcOrd="0" destOrd="0" presId="urn:microsoft.com/office/officeart/2005/8/layout/hProcess7"/>
    <dgm:cxn modelId="{B8576508-C370-4D83-8E3A-FCF39F29847D}" type="presParOf" srcId="{C324A627-29E2-4DF2-AE4B-CB8E91466124}" destId="{B9307281-C68E-4ABF-8ABC-5EABE64DB954}" srcOrd="1" destOrd="0" presId="urn:microsoft.com/office/officeart/2005/8/layout/hProcess7"/>
    <dgm:cxn modelId="{63E155E6-3D17-4139-B89F-5A9B8118B442}" type="presParOf" srcId="{C324A627-29E2-4DF2-AE4B-CB8E91466124}" destId="{3A0B4691-193F-4145-A5EE-332A10A761E7}" srcOrd="2" destOrd="0" presId="urn:microsoft.com/office/officeart/2005/8/layout/hProcess7"/>
    <dgm:cxn modelId="{EEFE6254-5EE7-48D3-8726-4CDC20E56DEF}" type="presParOf" srcId="{69ECCF3D-FEEB-4D7A-B67E-AE948F6DEA70}" destId="{E5849A77-71E3-4628-A5E7-C1FDE43FD1B8}" srcOrd="1" destOrd="0" presId="urn:microsoft.com/office/officeart/2005/8/layout/hProcess7"/>
    <dgm:cxn modelId="{6E9E882A-943E-4EB0-BE51-5CDD20843D51}" type="presParOf" srcId="{69ECCF3D-FEEB-4D7A-B67E-AE948F6DEA70}" destId="{2D643711-9647-4E08-85F1-246E1BD8BFFE}" srcOrd="2" destOrd="0" presId="urn:microsoft.com/office/officeart/2005/8/layout/hProcess7"/>
    <dgm:cxn modelId="{CB2FFFE7-DAAD-4751-A429-52D81E737923}" type="presParOf" srcId="{2D643711-9647-4E08-85F1-246E1BD8BFFE}" destId="{9DE7ED24-9B67-4462-B9D0-BCD89FBA8B51}" srcOrd="0" destOrd="0" presId="urn:microsoft.com/office/officeart/2005/8/layout/hProcess7"/>
    <dgm:cxn modelId="{A114F01C-64F6-438C-B8E6-A93D5F6C7372}" type="presParOf" srcId="{2D643711-9647-4E08-85F1-246E1BD8BFFE}" destId="{DE7951C9-F536-44C5-A6A5-3AE2FDC5D796}" srcOrd="1" destOrd="0" presId="urn:microsoft.com/office/officeart/2005/8/layout/hProcess7"/>
    <dgm:cxn modelId="{2D153F42-CD43-4378-BCB9-3FCF9A89FB53}" type="presParOf" srcId="{2D643711-9647-4E08-85F1-246E1BD8BFFE}" destId="{D26061CD-F994-44DE-BB77-3B5AA6895943}" srcOrd="2" destOrd="0" presId="urn:microsoft.com/office/officeart/2005/8/layout/hProcess7"/>
    <dgm:cxn modelId="{8D954601-EF41-4E82-A96E-2B04E84E0E3F}" type="presParOf" srcId="{69ECCF3D-FEEB-4D7A-B67E-AE948F6DEA70}" destId="{69C106F7-0C2C-474D-AF24-88177C983541}" srcOrd="3" destOrd="0" presId="urn:microsoft.com/office/officeart/2005/8/layout/hProcess7"/>
    <dgm:cxn modelId="{F259C6EE-3E3D-4748-A3CE-85264BCA3DD2}" type="presParOf" srcId="{69ECCF3D-FEEB-4D7A-B67E-AE948F6DEA70}" destId="{6BE891AE-D575-4C9F-A47B-90DF2F5F4B8B}" srcOrd="4" destOrd="0" presId="urn:microsoft.com/office/officeart/2005/8/layout/hProcess7"/>
    <dgm:cxn modelId="{59C79735-3619-4E42-BD1B-C5E9F76E1E8D}" type="presParOf" srcId="{6BE891AE-D575-4C9F-A47B-90DF2F5F4B8B}" destId="{79159518-7C7D-4F57-8D05-A86B91AF807D}" srcOrd="0" destOrd="0" presId="urn:microsoft.com/office/officeart/2005/8/layout/hProcess7"/>
    <dgm:cxn modelId="{F7A2B92F-E67B-4FE9-8F8B-9F0FF020F985}" type="presParOf" srcId="{6BE891AE-D575-4C9F-A47B-90DF2F5F4B8B}" destId="{96BB71C8-5C04-48EF-A8EB-4F5BFF4B1E8F}" srcOrd="1" destOrd="0" presId="urn:microsoft.com/office/officeart/2005/8/layout/hProcess7"/>
    <dgm:cxn modelId="{F5765148-C097-449A-969B-FA797655DBB6}" type="presParOf" srcId="{6BE891AE-D575-4C9F-A47B-90DF2F5F4B8B}" destId="{6628C7FA-A60B-44BB-8C57-6C9E2A0739AC}" srcOrd="2" destOrd="0" presId="urn:microsoft.com/office/officeart/2005/8/layout/hProcess7"/>
    <dgm:cxn modelId="{1CBA02A3-38BB-4A16-8AA2-4C7D0AA2FD46}" type="presParOf" srcId="{69ECCF3D-FEEB-4D7A-B67E-AE948F6DEA70}" destId="{708C7FED-9826-40FE-B34B-2BEEA97DF419}" srcOrd="5" destOrd="0" presId="urn:microsoft.com/office/officeart/2005/8/layout/hProcess7"/>
    <dgm:cxn modelId="{3623DD8A-C2FA-4511-972C-A0393698FE13}" type="presParOf" srcId="{69ECCF3D-FEEB-4D7A-B67E-AE948F6DEA70}" destId="{7CA408A8-FA25-46F8-881A-D67C5DBDD28D}" srcOrd="6" destOrd="0" presId="urn:microsoft.com/office/officeart/2005/8/layout/hProcess7"/>
    <dgm:cxn modelId="{A222172B-F32F-4375-A41C-928F1E6E8A4B}" type="presParOf" srcId="{7CA408A8-FA25-46F8-881A-D67C5DBDD28D}" destId="{D11C9DC6-73A0-441A-A99E-3023BE3C0648}" srcOrd="0" destOrd="0" presId="urn:microsoft.com/office/officeart/2005/8/layout/hProcess7"/>
    <dgm:cxn modelId="{2C0E9127-76D5-4198-B422-910F6465E57D}" type="presParOf" srcId="{7CA408A8-FA25-46F8-881A-D67C5DBDD28D}" destId="{8479E098-B875-493F-9216-12E226E4FCB4}" srcOrd="1" destOrd="0" presId="urn:microsoft.com/office/officeart/2005/8/layout/hProcess7"/>
    <dgm:cxn modelId="{4AE6670F-AF87-49BA-997D-4A47148121AA}" type="presParOf" srcId="{7CA408A8-FA25-46F8-881A-D67C5DBDD28D}" destId="{F58F3BD7-BF12-4B9A-B2C2-9F05DB6A54C9}" srcOrd="2" destOrd="0" presId="urn:microsoft.com/office/officeart/2005/8/layout/hProcess7"/>
    <dgm:cxn modelId="{BE591BF2-09CE-4B4E-B2A3-0B93607D141B}" type="presParOf" srcId="{69ECCF3D-FEEB-4D7A-B67E-AE948F6DEA70}" destId="{FFD8EA20-DF38-4ACB-AFB9-0F567B533BD9}" srcOrd="7" destOrd="0" presId="urn:microsoft.com/office/officeart/2005/8/layout/hProcess7"/>
    <dgm:cxn modelId="{07B42C1A-EBF4-460D-B9CA-9DBD88292AF1}" type="presParOf" srcId="{69ECCF3D-FEEB-4D7A-B67E-AE948F6DEA70}" destId="{984BB690-0514-4104-B6A8-2992CAEB364E}" srcOrd="8" destOrd="0" presId="urn:microsoft.com/office/officeart/2005/8/layout/hProcess7"/>
    <dgm:cxn modelId="{29267BA2-F05C-4920-9D04-7603AA837A83}" type="presParOf" srcId="{984BB690-0514-4104-B6A8-2992CAEB364E}" destId="{0D394524-70B9-4E6E-A428-3B2510DA0EF3}" srcOrd="0" destOrd="0" presId="urn:microsoft.com/office/officeart/2005/8/layout/hProcess7"/>
    <dgm:cxn modelId="{291A3F85-319A-442A-ADCA-AD55ADAE88A8}" type="presParOf" srcId="{984BB690-0514-4104-B6A8-2992CAEB364E}" destId="{CD3F6B3A-37E4-4A99-AB1E-AA0413D642A0}" srcOrd="1" destOrd="0" presId="urn:microsoft.com/office/officeart/2005/8/layout/hProcess7"/>
    <dgm:cxn modelId="{FA2910DA-8ED0-483E-9454-8C53E82ABDEF}" type="presParOf" srcId="{984BB690-0514-4104-B6A8-2992CAEB364E}" destId="{BCD3B73C-4F8F-4B24-9477-9D225921231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64414-F67A-4181-8000-6365664592CA}">
      <dsp:nvSpPr>
        <dsp:cNvPr id="0" name=""/>
        <dsp:cNvSpPr/>
      </dsp:nvSpPr>
      <dsp:spPr>
        <a:xfrm>
          <a:off x="455" y="0"/>
          <a:ext cx="1960550" cy="1447800"/>
        </a:xfrm>
        <a:prstGeom prst="roundRect">
          <a:avLst>
            <a:gd name="adj" fmla="val 5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Cognitive</a:t>
          </a:r>
          <a:endParaRPr lang="en-US" sz="1400" kern="1200" dirty="0"/>
        </a:p>
      </dsp:txBody>
      <dsp:txXfrm rot="16200000">
        <a:off x="-397087" y="397542"/>
        <a:ext cx="1187196" cy="392110"/>
      </dsp:txXfrm>
    </dsp:sp>
    <dsp:sp modelId="{3A0B4691-193F-4145-A5EE-332A10A761E7}">
      <dsp:nvSpPr>
        <dsp:cNvPr id="0" name=""/>
        <dsp:cNvSpPr/>
      </dsp:nvSpPr>
      <dsp:spPr>
        <a:xfrm>
          <a:off x="392565" y="0"/>
          <a:ext cx="1460609" cy="1447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Academic</a:t>
          </a:r>
          <a:endParaRPr lang="en-US" sz="2200" kern="1200" dirty="0"/>
        </a:p>
      </dsp:txBody>
      <dsp:txXfrm>
        <a:off x="392565" y="0"/>
        <a:ext cx="1460609" cy="1447800"/>
      </dsp:txXfrm>
    </dsp:sp>
    <dsp:sp modelId="{79159518-7C7D-4F57-8D05-A86B91AF807D}">
      <dsp:nvSpPr>
        <dsp:cNvPr id="0" name=""/>
        <dsp:cNvSpPr/>
      </dsp:nvSpPr>
      <dsp:spPr>
        <a:xfrm>
          <a:off x="2057405" y="0"/>
          <a:ext cx="1960550" cy="1447800"/>
        </a:xfrm>
        <a:prstGeom prst="roundRect">
          <a:avLst>
            <a:gd name="adj" fmla="val 5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Affective</a:t>
          </a:r>
          <a:endParaRPr lang="en-US" sz="1400" kern="1200" dirty="0"/>
        </a:p>
      </dsp:txBody>
      <dsp:txXfrm rot="16200000">
        <a:off x="1659862" y="397542"/>
        <a:ext cx="1187196" cy="392110"/>
      </dsp:txXfrm>
    </dsp:sp>
    <dsp:sp modelId="{DE7951C9-F536-44C5-A6A5-3AE2FDC5D796}">
      <dsp:nvSpPr>
        <dsp:cNvPr id="0" name=""/>
        <dsp:cNvSpPr/>
      </dsp:nvSpPr>
      <dsp:spPr>
        <a:xfrm rot="5400000">
          <a:off x="1933059" y="1093917"/>
          <a:ext cx="212735" cy="2940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8C7FA-A60B-44BB-8C57-6C9E2A0739AC}">
      <dsp:nvSpPr>
        <dsp:cNvPr id="0" name=""/>
        <dsp:cNvSpPr/>
      </dsp:nvSpPr>
      <dsp:spPr>
        <a:xfrm>
          <a:off x="2449515" y="0"/>
          <a:ext cx="1460609" cy="1447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Social-Emotional</a:t>
          </a:r>
          <a:endParaRPr lang="en-US" sz="2200" kern="1200" dirty="0"/>
        </a:p>
      </dsp:txBody>
      <dsp:txXfrm>
        <a:off x="2449515" y="0"/>
        <a:ext cx="1460609" cy="1447800"/>
      </dsp:txXfrm>
    </dsp:sp>
    <dsp:sp modelId="{0D394524-70B9-4E6E-A428-3B2510DA0EF3}">
      <dsp:nvSpPr>
        <dsp:cNvPr id="0" name=""/>
        <dsp:cNvSpPr/>
      </dsp:nvSpPr>
      <dsp:spPr>
        <a:xfrm>
          <a:off x="4059249" y="0"/>
          <a:ext cx="1960550" cy="1447800"/>
        </a:xfrm>
        <a:prstGeom prst="roundRect">
          <a:avLst>
            <a:gd name="adj" fmla="val 5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Expectations</a:t>
          </a:r>
          <a:endParaRPr lang="en-US" sz="1400" kern="1200" dirty="0"/>
        </a:p>
      </dsp:txBody>
      <dsp:txXfrm rot="16200000">
        <a:off x="3661706" y="397542"/>
        <a:ext cx="1187196" cy="392110"/>
      </dsp:txXfrm>
    </dsp:sp>
    <dsp:sp modelId="{8479E098-B875-493F-9216-12E226E4FCB4}">
      <dsp:nvSpPr>
        <dsp:cNvPr id="0" name=""/>
        <dsp:cNvSpPr/>
      </dsp:nvSpPr>
      <dsp:spPr>
        <a:xfrm rot="5400000">
          <a:off x="3962229" y="1093917"/>
          <a:ext cx="212735" cy="2940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3B73C-4F8F-4B24-9477-9D2259212318}">
      <dsp:nvSpPr>
        <dsp:cNvPr id="0" name=""/>
        <dsp:cNvSpPr/>
      </dsp:nvSpPr>
      <dsp:spPr>
        <a:xfrm>
          <a:off x="4451359" y="0"/>
          <a:ext cx="1460609" cy="1447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Behavioral</a:t>
          </a:r>
          <a:endParaRPr lang="en-US" sz="2200" kern="1200" dirty="0"/>
        </a:p>
      </dsp:txBody>
      <dsp:txXfrm>
        <a:off x="4451359" y="0"/>
        <a:ext cx="1460609" cy="144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B113-ABA8-46A8-A837-1607265063B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D38C-0D41-42B3-B82F-0EFA41DD25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BE210-F040-4D5C-8B38-D57EA7847C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58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F000-B8B5-423C-9493-F41C1D7060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2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15376-E2D1-4394-88BB-B56C7B707BFB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603CBA-EA72-43B7-AE43-BA927C1B08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chemeClr val="accent2"/>
                </a:solidFill>
              </a:rPr>
              <a:t/>
            </a:r>
            <a:br>
              <a:rPr lang="en-US" sz="4900" dirty="0" smtClean="0">
                <a:solidFill>
                  <a:schemeClr val="accent2"/>
                </a:solidFill>
              </a:rPr>
            </a:br>
            <a:r>
              <a:rPr lang="en-US" sz="4900" dirty="0" smtClean="0">
                <a:solidFill>
                  <a:schemeClr val="accent2"/>
                </a:solidFill>
              </a:rPr>
              <a:t/>
            </a:r>
            <a:br>
              <a:rPr lang="en-US" sz="4900" dirty="0" smtClean="0">
                <a:solidFill>
                  <a:schemeClr val="accent2"/>
                </a:solidFill>
              </a:rPr>
            </a:br>
            <a:r>
              <a:rPr lang="en-US" sz="4900" dirty="0" smtClean="0">
                <a:solidFill>
                  <a:schemeClr val="accent2"/>
                </a:solidFill>
              </a:rPr>
              <a:t/>
            </a:r>
            <a:br>
              <a:rPr lang="en-US" sz="4900" dirty="0" smtClean="0">
                <a:solidFill>
                  <a:schemeClr val="accent2"/>
                </a:solidFill>
              </a:rPr>
            </a:br>
            <a:r>
              <a:rPr lang="en-US" sz="4900" dirty="0" smtClean="0">
                <a:solidFill>
                  <a:schemeClr val="accent2"/>
                </a:solidFill>
              </a:rPr>
              <a:t>Renaissance </a:t>
            </a:r>
            <a:r>
              <a:rPr lang="en-US" sz="4900" dirty="0" smtClean="0">
                <a:solidFill>
                  <a:schemeClr val="accent2"/>
                </a:solidFill>
              </a:rPr>
              <a:t>High </a:t>
            </a:r>
            <a:r>
              <a:rPr lang="en-US" sz="4900" dirty="0" smtClean="0">
                <a:solidFill>
                  <a:schemeClr val="accent2"/>
                </a:solidFill>
              </a:rPr>
              <a:t>School</a:t>
            </a:r>
            <a:br>
              <a:rPr lang="en-US" sz="4900" dirty="0" smtClean="0">
                <a:solidFill>
                  <a:schemeClr val="accent2"/>
                </a:solidFill>
              </a:rPr>
            </a:br>
            <a:r>
              <a:rPr lang="en-US" sz="4000" b="0" dirty="0" smtClean="0">
                <a:solidFill>
                  <a:schemeClr val="accent2"/>
                </a:solidFill>
              </a:rPr>
              <a:t>New Student Orientation</a:t>
            </a:r>
            <a:br>
              <a:rPr lang="en-US" sz="4000" b="0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b="0" i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Renni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628249" cy="4253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019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     How Will You Rise to the Occasion?</a:t>
            </a:r>
            <a:br>
              <a:rPr lang="en-US" sz="3600" i="1" dirty="0" smtClean="0">
                <a:solidFill>
                  <a:schemeClr val="accent2"/>
                </a:solidFill>
              </a:rPr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English Department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>Graduation </a:t>
            </a:r>
            <a:r>
              <a:rPr lang="en-US" dirty="0" smtClean="0"/>
              <a:t>Requirements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2581"/>
              </p:ext>
            </p:extLst>
          </p:nvPr>
        </p:nvGraphicFramePr>
        <p:xfrm>
          <a:off x="-1" y="1371602"/>
          <a:ext cx="8686801" cy="61112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19601"/>
                <a:gridCol w="4267200"/>
              </a:tblGrid>
              <a:tr h="7619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Grade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Courses</a:t>
                      </a:r>
                      <a:endParaRPr lang="en-US" sz="2800" dirty="0"/>
                    </a:p>
                  </a:txBody>
                  <a:tcPr anchor="ctr"/>
                </a:tc>
              </a:tr>
              <a:tr h="102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 Language</a:t>
                      </a:r>
                      <a:r>
                        <a:rPr lang="en-US" sz="2800" baseline="0" dirty="0" smtClean="0"/>
                        <a:t> Arts </a:t>
                      </a:r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anchor="ctr"/>
                </a:tc>
              </a:tr>
              <a:tr h="1029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 Language</a:t>
                      </a:r>
                      <a:r>
                        <a:rPr lang="en-US" sz="2800" baseline="0" dirty="0" smtClean="0"/>
                        <a:t> Arts 10 H</a:t>
                      </a:r>
                      <a:endParaRPr lang="en-US" sz="2800" dirty="0"/>
                    </a:p>
                  </a:txBody>
                  <a:tcPr anchor="ctr"/>
                </a:tc>
              </a:tr>
              <a:tr h="102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English Language</a:t>
                      </a:r>
                      <a:r>
                        <a:rPr lang="en-US" sz="2800" baseline="0" dirty="0" smtClean="0"/>
                        <a:t> Arts 11 H or AP </a:t>
                      </a:r>
                      <a:r>
                        <a:rPr lang="en-US" sz="2800" dirty="0" smtClean="0"/>
                        <a:t>English Language</a:t>
                      </a:r>
                      <a:r>
                        <a:rPr lang="en-US" sz="2800" baseline="0" dirty="0" smtClean="0"/>
                        <a:t> Arts 11</a:t>
                      </a:r>
                      <a:endParaRPr lang="en-US" sz="2800" dirty="0"/>
                    </a:p>
                  </a:txBody>
                  <a:tcPr anchor="ctr"/>
                </a:tc>
              </a:tr>
              <a:tr h="1256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English Language</a:t>
                      </a:r>
                      <a:r>
                        <a:rPr lang="en-US" sz="2400" baseline="0" dirty="0" smtClean="0"/>
                        <a:t> Arts 12 H or AP </a:t>
                      </a:r>
                      <a:r>
                        <a:rPr lang="en-US" sz="2400" dirty="0" smtClean="0"/>
                        <a:t>English Language</a:t>
                      </a:r>
                      <a:r>
                        <a:rPr lang="en-US" sz="2400" baseline="0" dirty="0" smtClean="0"/>
                        <a:t> Arts 12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07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749808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ENGLISH ELECTIVES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b="1" dirty="0" smtClean="0"/>
              <a:t>SPEECH AND DEBATE / PUBLIC SPEAKING</a:t>
            </a:r>
          </a:p>
          <a:p>
            <a:pPr>
              <a:buNone/>
            </a:pPr>
            <a:r>
              <a:rPr lang="en-US" sz="2200" dirty="0" smtClean="0"/>
              <a:t>Speaking class focusing on the various types of public speaking and debate techniques</a:t>
            </a:r>
          </a:p>
          <a:p>
            <a:pPr>
              <a:buNone/>
            </a:pPr>
            <a:endParaRPr lang="en-US" sz="2200" b="1" dirty="0"/>
          </a:p>
          <a:p>
            <a:pPr>
              <a:buNone/>
            </a:pPr>
            <a:r>
              <a:rPr lang="en-US" sz="2200" b="1" dirty="0" smtClean="0"/>
              <a:t>FILM STUDIES </a:t>
            </a:r>
          </a:p>
          <a:p>
            <a:pPr>
              <a:buNone/>
            </a:pPr>
            <a:r>
              <a:rPr lang="en-US" sz="2200" dirty="0" smtClean="0"/>
              <a:t>For students interested in exploring and critiquing film as well as writing </a:t>
            </a:r>
          </a:p>
          <a:p>
            <a:pPr>
              <a:buNone/>
            </a:pPr>
            <a:r>
              <a:rPr lang="en-US" sz="2200" dirty="0" smtClean="0"/>
              <a:t>original scripts and creating new versions of older scripts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ADVANCED STUDIES IN LITERATURE AND WRITING</a:t>
            </a:r>
          </a:p>
          <a:p>
            <a:pPr>
              <a:buNone/>
            </a:pPr>
            <a:r>
              <a:rPr lang="en-US" sz="2200" dirty="0" smtClean="0"/>
              <a:t>Designed to enrich and enhance students’ exposure to literature and</a:t>
            </a:r>
          </a:p>
          <a:p>
            <a:pPr>
              <a:buNone/>
            </a:pPr>
            <a:r>
              <a:rPr lang="en-US" sz="2200" dirty="0" smtClean="0"/>
              <a:t>expository writing skills.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JOURNALISM</a:t>
            </a:r>
          </a:p>
          <a:p>
            <a:pPr>
              <a:buNone/>
            </a:pPr>
            <a:r>
              <a:rPr lang="en-US" sz="2200" dirty="0" smtClean="0"/>
              <a:t>Covers the fundamentals of news writing through reading to write skills and</a:t>
            </a:r>
          </a:p>
          <a:p>
            <a:pPr>
              <a:buNone/>
            </a:pPr>
            <a:r>
              <a:rPr lang="en-US" sz="2200" dirty="0" smtClean="0"/>
              <a:t>strategies that identify and reveal news. 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PUBLICATIONS (YEARBOOK)</a:t>
            </a:r>
          </a:p>
          <a:p>
            <a:pPr>
              <a:buNone/>
            </a:pPr>
            <a:r>
              <a:rPr lang="en-US" sz="2200" dirty="0" smtClean="0"/>
              <a:t>Teaches students to design layouts, write, copy and produce publications. Meeting deadlines and organizational skills are a </a:t>
            </a:r>
            <a:r>
              <a:rPr lang="en-US" sz="2000" dirty="0" smtClean="0"/>
              <a:t>priority.</a:t>
            </a:r>
          </a:p>
        </p:txBody>
      </p:sp>
    </p:spTree>
    <p:extLst>
      <p:ext uri="{BB962C8B-B14F-4D97-AF65-F5344CB8AC3E}">
        <p14:creationId xmlns:p14="http://schemas.microsoft.com/office/powerpoint/2010/main" xmlns="" val="21874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Studies Department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> </a:t>
            </a:r>
            <a:r>
              <a:rPr lang="en-US" dirty="0" smtClean="0"/>
              <a:t>Requirements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2581"/>
              </p:ext>
            </p:extLst>
          </p:nvPr>
        </p:nvGraphicFramePr>
        <p:xfrm>
          <a:off x="-1" y="1371602"/>
          <a:ext cx="8686801" cy="54477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19601"/>
                <a:gridCol w="4267200"/>
              </a:tblGrid>
              <a:tr h="7619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Grade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Courses</a:t>
                      </a:r>
                      <a:endParaRPr lang="en-US" sz="2800" dirty="0"/>
                    </a:p>
                  </a:txBody>
                  <a:tcPr anchor="ctr"/>
                </a:tc>
              </a:tr>
              <a:tr h="102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 </a:t>
                      </a:r>
                      <a:r>
                        <a:rPr lang="en-US" sz="2800" dirty="0" smtClean="0"/>
                        <a:t>History</a:t>
                      </a:r>
                      <a:endParaRPr lang="en-US" sz="2800" dirty="0"/>
                    </a:p>
                  </a:txBody>
                  <a:tcPr anchor="ctr"/>
                </a:tc>
              </a:tr>
              <a:tr h="1029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Economics/Civics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Semester Each</a:t>
                      </a:r>
                      <a:endParaRPr lang="en-US" sz="2800" dirty="0"/>
                    </a:p>
                  </a:txBody>
                  <a:tcPr anchor="ctr"/>
                </a:tc>
              </a:tr>
              <a:tr h="102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World History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and/or AP Economics, AP US History</a:t>
                      </a:r>
                      <a:endParaRPr lang="en-US" sz="2800" dirty="0"/>
                    </a:p>
                  </a:txBody>
                  <a:tcPr anchor="ctr"/>
                </a:tc>
              </a:tr>
              <a:tr h="1256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African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American Studies, </a:t>
                      </a:r>
                      <a:r>
                        <a:rPr lang="en-US" sz="2400" baseline="0" dirty="0" smtClean="0"/>
                        <a:t>Psychology &amp; Sociology</a:t>
                      </a:r>
                      <a:r>
                        <a:rPr lang="en-US" sz="2400" baseline="0" dirty="0" smtClean="0"/>
                        <a:t>, AP </a:t>
                      </a:r>
                      <a:r>
                        <a:rPr lang="en-US" sz="2400" baseline="0" dirty="0" smtClean="0"/>
                        <a:t>Econ, AP US History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07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0"/>
            <a:ext cx="2514600" cy="1981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>
                <a:solidFill>
                  <a:srgbClr val="0070C0"/>
                </a:solidFill>
              </a:rPr>
              <a:t>We offer the following modern foreign language classes: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7" r="19417"/>
          <a:stretch>
            <a:fillRect/>
          </a:stretch>
        </p:blipFill>
        <p:spPr bwMode="auto">
          <a:xfrm>
            <a:off x="685800" y="1143000"/>
            <a:ext cx="4953000" cy="35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body" sz="half" idx="2"/>
          </p:nvPr>
        </p:nvSpPr>
        <p:spPr>
          <a:xfrm>
            <a:off x="685800" y="4572000"/>
            <a:ext cx="4724400" cy="1143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7200" dirty="0"/>
              <a:t> </a:t>
            </a:r>
            <a:r>
              <a:rPr lang="en-US" sz="7200" b="1" dirty="0" smtClean="0"/>
              <a:t>French</a:t>
            </a:r>
            <a:r>
              <a:rPr lang="en-US" sz="7200" dirty="0" smtClean="0"/>
              <a:t> </a:t>
            </a:r>
            <a:r>
              <a:rPr lang="en-US" sz="7200" dirty="0"/>
              <a:t>I, II, III, </a:t>
            </a:r>
            <a:r>
              <a:rPr lang="en-US" sz="7200" dirty="0" smtClean="0"/>
              <a:t>Honors French, </a:t>
            </a:r>
            <a:r>
              <a:rPr lang="en-US" sz="7200" dirty="0"/>
              <a:t>and AP </a:t>
            </a:r>
            <a:r>
              <a:rPr lang="en-US" sz="7200" dirty="0" smtClean="0"/>
              <a:t>French</a:t>
            </a:r>
          </a:p>
          <a:p>
            <a:pPr>
              <a:lnSpc>
                <a:spcPct val="170000"/>
              </a:lnSpc>
            </a:pPr>
            <a:r>
              <a:rPr lang="en-US" sz="7200" b="1" dirty="0" smtClean="0"/>
              <a:t>Spanish</a:t>
            </a:r>
            <a:r>
              <a:rPr lang="en-US" sz="7200" dirty="0" smtClean="0"/>
              <a:t> </a:t>
            </a:r>
            <a:r>
              <a:rPr lang="en-US" sz="7200" dirty="0"/>
              <a:t>I, II, III</a:t>
            </a:r>
            <a:r>
              <a:rPr lang="en-US" sz="7200" dirty="0" smtClean="0"/>
              <a:t>, Honors Spanish, </a:t>
            </a:r>
            <a:r>
              <a:rPr lang="en-US" sz="7200" dirty="0"/>
              <a:t>and AP </a:t>
            </a:r>
            <a:r>
              <a:rPr lang="en-US" sz="7200" dirty="0" smtClean="0"/>
              <a:t>Spanish</a:t>
            </a:r>
          </a:p>
          <a:p>
            <a:pPr>
              <a:lnSpc>
                <a:spcPct val="170000"/>
              </a:lnSpc>
            </a:pPr>
            <a:r>
              <a:rPr lang="en-US" sz="7200" b="1" dirty="0" smtClean="0"/>
              <a:t>Arabic </a:t>
            </a:r>
            <a:r>
              <a:rPr lang="en-US" sz="7200" dirty="0"/>
              <a:t>I and </a:t>
            </a:r>
            <a:r>
              <a:rPr lang="en-US" sz="7200" dirty="0" smtClean="0"/>
              <a:t>II</a:t>
            </a:r>
          </a:p>
          <a:p>
            <a:endParaRPr lang="en-US" sz="5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09600" y="152400"/>
            <a:ext cx="7498080" cy="10668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Foreign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Language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Department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5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-571500"/>
            <a:ext cx="749808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 Department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Elective Courses </a:t>
            </a:r>
            <a:endParaRPr lang="en-US" b="1" dirty="0" smtClean="0"/>
          </a:p>
          <a:p>
            <a:pPr algn="ctr"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/>
              <a:t>Business Management </a:t>
            </a:r>
            <a:r>
              <a:rPr lang="en-US" sz="2200" dirty="0" smtClean="0"/>
              <a:t>1 (9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-11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graders only) No prerequisite required. This is a state-approved program. </a:t>
            </a:r>
          </a:p>
          <a:p>
            <a:r>
              <a:rPr lang="en-US" sz="2200" b="1" dirty="0" smtClean="0"/>
              <a:t>Business Management 3 </a:t>
            </a:r>
            <a:r>
              <a:rPr lang="en-US" sz="2200" dirty="0" smtClean="0"/>
              <a:t>(10-11 graders only). Prerequisite is to have completed Business Management 1 with a grade of C or better. </a:t>
            </a:r>
          </a:p>
          <a:p>
            <a:r>
              <a:rPr lang="en-US" sz="2200" b="1" dirty="0" smtClean="0"/>
              <a:t>Marketing </a:t>
            </a:r>
            <a:r>
              <a:rPr lang="en-US" sz="2200" b="1" dirty="0" smtClean="0"/>
              <a:t>1 </a:t>
            </a:r>
            <a:r>
              <a:rPr lang="en-US" sz="2200" dirty="0" smtClean="0"/>
              <a:t>(10-12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graders only, no prerequisite course required. </a:t>
            </a:r>
          </a:p>
          <a:p>
            <a:r>
              <a:rPr lang="en-US" sz="2200" b="1" dirty="0" smtClean="0"/>
              <a:t>Marketing 3 </a:t>
            </a:r>
            <a:r>
              <a:rPr lang="en-US" sz="2200" dirty="0" smtClean="0"/>
              <a:t>(11-12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graders only, prerequisite is Marketing 1)</a:t>
            </a:r>
            <a:endParaRPr lang="en-US" sz="2200" dirty="0"/>
          </a:p>
          <a:p>
            <a:r>
              <a:rPr lang="en-US" sz="2200" b="1" dirty="0" smtClean="0"/>
              <a:t>Accounting 1 </a:t>
            </a:r>
            <a:r>
              <a:rPr lang="en-US" sz="2200" dirty="0" smtClean="0"/>
              <a:t>(10-11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graders only, prerequisite is Algebra 1) This is a two year state-approved program. All students must maintain a C average throughout </a:t>
            </a:r>
            <a:r>
              <a:rPr lang="en-US" sz="2200" dirty="0" smtClean="0"/>
              <a:t>course</a:t>
            </a:r>
            <a:endParaRPr lang="en-US" sz="2200" dirty="0" smtClean="0"/>
          </a:p>
          <a:p>
            <a:endParaRPr lang="en-US" sz="2200" dirty="0" smtClean="0"/>
          </a:p>
          <a:p>
            <a:pPr algn="ctr"/>
            <a:r>
              <a:rPr lang="en-US" sz="2200" i="1" dirty="0" smtClean="0"/>
              <a:t>CTSCO/Student </a:t>
            </a:r>
            <a:r>
              <a:rPr lang="en-US" sz="2200" i="1" dirty="0" smtClean="0"/>
              <a:t>Clubs: DECA/Phoenix Nest and BPA</a:t>
            </a:r>
            <a:endParaRPr lang="en-US" sz="2200" i="1" dirty="0"/>
          </a:p>
          <a:p>
            <a:pPr marL="365125" indent="31750"/>
            <a:endParaRPr 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FINE ARTS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DEPARTMENT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89916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Dance </a:t>
            </a:r>
            <a:r>
              <a:rPr lang="en-US" sz="2800" dirty="0" smtClean="0"/>
              <a:t>1 through Dance </a:t>
            </a:r>
            <a:r>
              <a:rPr lang="en-US" sz="2800" dirty="0" smtClean="0"/>
              <a:t>8, Dance Workshop</a:t>
            </a:r>
          </a:p>
          <a:p>
            <a:r>
              <a:rPr lang="en-US" sz="2800" dirty="0" smtClean="0"/>
              <a:t>C Bands (Beginning band, open to all</a:t>
            </a:r>
            <a:r>
              <a:rPr lang="en-US" sz="2800" dirty="0" smtClean="0"/>
              <a:t>), Symphonic Band, Concert Band, Jazz Band and Marching </a:t>
            </a:r>
            <a:r>
              <a:rPr lang="en-US" sz="2800" dirty="0" smtClean="0"/>
              <a:t>Band </a:t>
            </a:r>
            <a:endParaRPr lang="en-US" sz="2800" dirty="0" smtClean="0"/>
          </a:p>
          <a:p>
            <a:r>
              <a:rPr lang="en-US" sz="2800" dirty="0" smtClean="0"/>
              <a:t>Strings:  Three Orchestras (</a:t>
            </a:r>
            <a:r>
              <a:rPr lang="en-US" sz="2800" dirty="0" smtClean="0"/>
              <a:t>Beginning, A </a:t>
            </a:r>
            <a:r>
              <a:rPr lang="en-US" sz="2800" dirty="0" smtClean="0"/>
              <a:t>Orchestra, B Orchestra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Piano 1 (Beginning </a:t>
            </a:r>
            <a:r>
              <a:rPr lang="en-US" sz="2800" dirty="0" smtClean="0"/>
              <a:t>students)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2" t="9253" r="11700" b="26123"/>
          <a:stretch/>
        </p:blipFill>
        <p:spPr>
          <a:xfrm>
            <a:off x="5943600" y="4203290"/>
            <a:ext cx="2743201" cy="2654710"/>
          </a:xfrm>
          <a:prstGeom prst="rect">
            <a:avLst/>
          </a:prstGeom>
        </p:spPr>
      </p:pic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6" t="9792" r="12260" b="10242"/>
          <a:stretch/>
        </p:blipFill>
        <p:spPr>
          <a:xfrm>
            <a:off x="152400" y="4648200"/>
            <a:ext cx="4746923" cy="20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1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304800"/>
            <a:ext cx="8077200" cy="14721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Renaissance Vocal Music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815340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52578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Renaissance Varsity Chorus, Renaissance Singers, Renaissance Men,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A-Chord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6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295400"/>
          </a:xfrm>
        </p:spPr>
        <p:txBody>
          <a:bodyPr/>
          <a:lstStyle/>
          <a:p>
            <a:pPr algn="ctr"/>
            <a:r>
              <a:rPr lang="en-US" dirty="0" smtClean="0"/>
              <a:t>Physical </a:t>
            </a:r>
            <a:r>
              <a:rPr lang="en-US" dirty="0" smtClean="0"/>
              <a:t>Education,  </a:t>
            </a:r>
            <a:r>
              <a:rPr lang="en-US" dirty="0" smtClean="0"/>
              <a:t>Health </a:t>
            </a:r>
            <a:r>
              <a:rPr lang="en-US" dirty="0" smtClean="0"/>
              <a:t> &amp; JROTC REQUIREMENT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724400" cy="51206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2600" b="1" dirty="0" smtClean="0"/>
          </a:p>
          <a:p>
            <a:pPr algn="ctr">
              <a:buNone/>
            </a:pPr>
            <a:r>
              <a:rPr lang="en-US" sz="3300" b="1" dirty="0" smtClean="0"/>
              <a:t>PHYSICAL EDUCATION &amp; HEALTH</a:t>
            </a:r>
          </a:p>
          <a:p>
            <a:pPr algn="ctr"/>
            <a:endParaRPr lang="en-US" sz="2600" b="1" dirty="0" smtClean="0"/>
          </a:p>
          <a:p>
            <a:r>
              <a:rPr lang="en-US" sz="3600" dirty="0" smtClean="0"/>
              <a:t>1 Semester of Physical Education Required</a:t>
            </a:r>
          </a:p>
          <a:p>
            <a:endParaRPr lang="en-US" sz="3600" dirty="0" smtClean="0"/>
          </a:p>
          <a:p>
            <a:r>
              <a:rPr lang="en-US" sz="3600" dirty="0" smtClean="0"/>
              <a:t> 1 Semester of Health Required </a:t>
            </a:r>
            <a:endParaRPr lang="en-US" sz="3600" dirty="0" smtClean="0"/>
          </a:p>
          <a:p>
            <a:endParaRPr lang="en-US" sz="2600" dirty="0" smtClean="0"/>
          </a:p>
          <a:p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19600" y="1295400"/>
            <a:ext cx="4267200" cy="4663440"/>
          </a:xfrm>
        </p:spPr>
        <p:txBody>
          <a:bodyPr>
            <a:normAutofit fontScale="85000" lnSpcReduction="20000"/>
          </a:bodyPr>
          <a:lstStyle/>
          <a:p>
            <a:pPr lvl="2" algn="ctr">
              <a:buNone/>
            </a:pPr>
            <a:r>
              <a:rPr lang="en-US" sz="3300" b="1" dirty="0" smtClean="0"/>
              <a:t>JROTC</a:t>
            </a:r>
          </a:p>
          <a:p>
            <a:pPr lvl="2">
              <a:buNone/>
            </a:pPr>
            <a:endParaRPr lang="en-US" sz="3100" dirty="0"/>
          </a:p>
          <a:p>
            <a:pPr lvl="2"/>
            <a:r>
              <a:rPr lang="en-US" sz="3100" dirty="0" smtClean="0"/>
              <a:t>1 year of JROTC-may replace the Physical Education or Health requirement. </a:t>
            </a:r>
          </a:p>
          <a:p>
            <a:pPr lvl="2"/>
            <a:endParaRPr lang="en-US" sz="3100" dirty="0" smtClean="0"/>
          </a:p>
          <a:p>
            <a:pPr lvl="2"/>
            <a:r>
              <a:rPr lang="en-US" sz="3100" dirty="0" smtClean="0"/>
              <a:t>2 years of JROTC – Replaces the Physical Education and Health Requirement.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91000" y="2362200"/>
            <a:ext cx="4419600" cy="2667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Renaissance High School Counseling Department</a:t>
            </a:r>
            <a:endParaRPr lang="en-US" dirty="0"/>
          </a:p>
        </p:txBody>
      </p:sp>
      <p:pic>
        <p:nvPicPr>
          <p:cNvPr id="6" name="Content Placeholder 5" descr="Counseling Departm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2514600"/>
            <a:ext cx="4114800" cy="2286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i="1" dirty="0" smtClean="0"/>
              <a:t> </a:t>
            </a:r>
            <a:r>
              <a:rPr lang="en-US" sz="2000" i="1" u="sng" dirty="0" smtClean="0"/>
              <a:t>Last Names</a:t>
            </a:r>
            <a:r>
              <a:rPr lang="en-US" sz="2000" i="1" dirty="0" smtClean="0"/>
              <a:t>               </a:t>
            </a:r>
            <a:r>
              <a:rPr lang="en-US" sz="2000" i="1" u="sng" dirty="0" smtClean="0"/>
              <a:t>Counselor</a:t>
            </a:r>
          </a:p>
          <a:p>
            <a:r>
              <a:rPr lang="en-US" dirty="0" smtClean="0"/>
              <a:t>A-F		      Mrs. Jones</a:t>
            </a:r>
          </a:p>
          <a:p>
            <a:r>
              <a:rPr lang="en-US" dirty="0" smtClean="0"/>
              <a:t>G-L		      Mrs. </a:t>
            </a:r>
            <a:r>
              <a:rPr lang="en-US" dirty="0" err="1" smtClean="0"/>
              <a:t>Womble</a:t>
            </a:r>
            <a:endParaRPr lang="en-US" dirty="0" smtClean="0"/>
          </a:p>
          <a:p>
            <a:r>
              <a:rPr lang="en-US" dirty="0" smtClean="0"/>
              <a:t>M-R	                   Mr. Duncan</a:t>
            </a:r>
          </a:p>
          <a:p>
            <a:r>
              <a:rPr lang="en-US" dirty="0" smtClean="0"/>
              <a:t>S-Z		      Mr. Andrews</a:t>
            </a:r>
          </a:p>
          <a:p>
            <a:r>
              <a:rPr lang="en-US" dirty="0" smtClean="0"/>
              <a:t>CTA	                   Mr. </a:t>
            </a:r>
            <a:r>
              <a:rPr lang="en-US" dirty="0" err="1" smtClean="0"/>
              <a:t>Bracy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Common 8</a:t>
            </a:r>
            <a:r>
              <a:rPr lang="en-US" baseline="30000" dirty="0" smtClean="0"/>
              <a:t>th – </a:t>
            </a:r>
            <a:r>
              <a:rPr lang="en-US" dirty="0" smtClean="0"/>
              <a:t> 9</a:t>
            </a:r>
            <a:r>
              <a:rPr lang="en-US" baseline="30000" dirty="0" smtClean="0"/>
              <a:t>th</a:t>
            </a:r>
            <a:r>
              <a:rPr lang="en-US" dirty="0" smtClean="0"/>
              <a:t>  Grade Transitional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183880" cy="4264152"/>
          </a:xfrm>
        </p:spPr>
        <p:txBody>
          <a:bodyPr>
            <a:normAutofit/>
          </a:bodyPr>
          <a:lstStyle/>
          <a:p>
            <a:r>
              <a:rPr lang="en-US" dirty="0" smtClean="0"/>
              <a:t>Unfamiliar setting/environment</a:t>
            </a:r>
          </a:p>
          <a:p>
            <a:r>
              <a:rPr lang="en-US" dirty="0" smtClean="0"/>
              <a:t>Increased building/population size</a:t>
            </a:r>
          </a:p>
          <a:p>
            <a:r>
              <a:rPr lang="en-US" dirty="0" smtClean="0"/>
              <a:t>Increased potential distractions</a:t>
            </a:r>
          </a:p>
          <a:p>
            <a:r>
              <a:rPr lang="en-US" dirty="0" smtClean="0"/>
              <a:t>Increased workload</a:t>
            </a:r>
          </a:p>
          <a:p>
            <a:r>
              <a:rPr lang="en-US" dirty="0" smtClean="0"/>
              <a:t>Overwhelmed feeling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Increased educational intensity</a:t>
            </a:r>
          </a:p>
          <a:p>
            <a:r>
              <a:rPr lang="en-US" dirty="0" smtClean="0"/>
              <a:t>Increased focus-level required</a:t>
            </a:r>
          </a:p>
          <a:p>
            <a:pPr lvl="0"/>
            <a:r>
              <a:rPr lang="en-US" dirty="0"/>
              <a:t>Increased Autonomy</a:t>
            </a:r>
          </a:p>
          <a:p>
            <a:endParaRPr lang="en-US" dirty="0"/>
          </a:p>
        </p:txBody>
      </p:sp>
      <p:pic>
        <p:nvPicPr>
          <p:cNvPr id="4" name="Picture 3" descr="highschoola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133600"/>
            <a:ext cx="3505199" cy="236220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0" y="5257800"/>
          <a:ext cx="6019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mer 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2640" y="914400"/>
            <a:ext cx="277036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77959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PHOENIX SUMMER BRIDGE PROGRAM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45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/>
              <a:t>                  “</a:t>
            </a:r>
            <a:r>
              <a:rPr lang="en-US" sz="2000" b="1" dirty="0" smtClean="0"/>
              <a:t>RENAISSANCE STATE OF MIND</a:t>
            </a:r>
            <a:r>
              <a:rPr lang="en-US" sz="2000" b="1" dirty="0" smtClean="0"/>
              <a:t>”</a:t>
            </a:r>
          </a:p>
          <a:p>
            <a:pPr marL="285750" indent="-285750"/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ACADEMIC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2000" b="1" dirty="0" smtClean="0"/>
              <a:t>RIGOR</a:t>
            </a:r>
            <a:endParaRPr lang="en-US" sz="2000" b="1" dirty="0" smtClean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COURSES </a:t>
            </a:r>
            <a:r>
              <a:rPr lang="en-US" sz="2000" b="1" dirty="0" smtClean="0"/>
              <a:t>TAUGHT BY 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b="1" dirty="0" smtClean="0"/>
              <a:t>GRADE </a:t>
            </a:r>
          </a:p>
          <a:p>
            <a:pPr marL="1257300" lvl="2" indent="-342900"/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/>
              <a:t>TEACHERS</a:t>
            </a:r>
            <a:endParaRPr lang="en-US" sz="2000" b="1" dirty="0" smtClean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MATH </a:t>
            </a:r>
            <a:r>
              <a:rPr lang="en-US" sz="2000" b="1" dirty="0" smtClean="0"/>
              <a:t>PLACEMENT TESTING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SCHOOL CULTURE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RENAISSANCE </a:t>
            </a:r>
            <a:r>
              <a:rPr lang="en-US" sz="2000" b="1" dirty="0" smtClean="0"/>
              <a:t>METHOD OF OPERATIONS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DRESS CODE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ROTATING SCHEDULE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EARLY AWARNESS OF COLLEGE </a:t>
            </a:r>
            <a:r>
              <a:rPr lang="en-US" sz="2000" b="1" dirty="0" smtClean="0"/>
              <a:t>PROGRAMS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SOCIAL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BONDING TIME </a:t>
            </a:r>
            <a:r>
              <a:rPr lang="en-US" sz="2000" b="1" dirty="0" smtClean="0"/>
              <a:t>WITH </a:t>
            </a:r>
            <a:r>
              <a:rPr lang="en-US" sz="2000" b="1" dirty="0" smtClean="0"/>
              <a:t>INCOMING FRESHMEN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PANEL DISCUSSION WITH CURRENT RENAISSANCE </a:t>
            </a:r>
            <a:r>
              <a:rPr lang="en-US" sz="2000" b="1" dirty="0" smtClean="0"/>
              <a:t>STUDENTS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Academic Assistance Groups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pPr algn="ctr"/>
            <a:r>
              <a:rPr lang="en-US" dirty="0" smtClean="0"/>
              <a:t>Provides </a:t>
            </a:r>
            <a:r>
              <a:rPr lang="en-US" dirty="0" smtClean="0"/>
              <a:t>Strong Academic and Social Support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838200"/>
            <a:ext cx="7391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 smtClean="0"/>
              <a:t>SIGNS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Entrance Exam score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Performance in Summer Bridge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Placement exams taken during Summer Bridge</a:t>
            </a:r>
            <a:endParaRPr lang="en-US" sz="2200" dirty="0" smtClean="0"/>
          </a:p>
          <a:p>
            <a:pPr marL="1257300" lvl="2" indent="-342900"/>
            <a:endParaRPr lang="en-US" sz="2200" dirty="0" smtClean="0"/>
          </a:p>
          <a:p>
            <a:pPr lvl="2" indent="-457200"/>
            <a:r>
              <a:rPr lang="en-US" sz="2200" b="1" dirty="0" smtClean="0"/>
              <a:t>SET UP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Small group sessions are held by counselors throughout the school year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Academic and Community partnerships are utilized </a:t>
            </a: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Students are assigned a NHS mentor </a:t>
            </a:r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Student Accountability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Progress Reports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Tutoring Documentation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Meetings with mentor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Mandatory attendance at group sessions</a:t>
            </a:r>
            <a:endParaRPr lang="en-US" sz="22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TOPICS COVERED IN GROUP SESSIONS </a:t>
            </a:r>
            <a:endParaRPr lang="en-US" sz="28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152400" y="2590800"/>
            <a:ext cx="4038600" cy="4267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Small </a:t>
            </a:r>
            <a:r>
              <a:rPr lang="en-US" dirty="0" smtClean="0"/>
              <a:t>Group </a:t>
            </a:r>
            <a:r>
              <a:rPr lang="en-US" dirty="0" smtClean="0"/>
              <a:t>Counseling Open to All 9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 smtClean="0"/>
          </a:p>
          <a:p>
            <a:pPr lvl="2"/>
            <a:r>
              <a:rPr lang="en-US" dirty="0" smtClean="0"/>
              <a:t>Getting the most out of classroom time</a:t>
            </a:r>
          </a:p>
          <a:p>
            <a:pPr lvl="2"/>
            <a:r>
              <a:rPr lang="en-US" dirty="0" smtClean="0"/>
              <a:t>Study Skills/Time Management</a:t>
            </a:r>
          </a:p>
          <a:p>
            <a:pPr lvl="2"/>
            <a:r>
              <a:rPr lang="en-US" dirty="0"/>
              <a:t>How to prepare for Quizzes and Exams</a:t>
            </a:r>
          </a:p>
          <a:p>
            <a:pPr lvl="2"/>
            <a:r>
              <a:rPr lang="en-US" dirty="0" smtClean="0"/>
              <a:t>Student Accountability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smtClean="0"/>
              <a:t>School/Peer </a:t>
            </a:r>
            <a:r>
              <a:rPr lang="en-US" dirty="0"/>
              <a:t>Tutoring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Parent  Workshops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2667000"/>
            <a:ext cx="4572000" cy="4191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Create and Maintain Trusting Relationships</a:t>
            </a:r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Students need to feel valued, included and connected to the school community</a:t>
            </a:r>
          </a:p>
          <a:p>
            <a:pPr lvl="3"/>
            <a:r>
              <a:rPr lang="en-US" sz="2000" dirty="0" smtClean="0"/>
              <a:t>Peer Mentors</a:t>
            </a:r>
          </a:p>
          <a:p>
            <a:pPr lvl="3"/>
            <a:r>
              <a:rPr lang="en-US" sz="2000" dirty="0" smtClean="0"/>
              <a:t>Senior/Freshmen Mixer</a:t>
            </a:r>
          </a:p>
          <a:p>
            <a:pPr lvl="3"/>
            <a:r>
              <a:rPr lang="en-US" sz="2000" dirty="0" smtClean="0"/>
              <a:t>Freshmen Seminar/Senior Panel</a:t>
            </a:r>
          </a:p>
          <a:p>
            <a:pPr lvl="3"/>
            <a:r>
              <a:rPr lang="en-US" sz="2000" dirty="0" smtClean="0"/>
              <a:t>Assemblies/ Workshops related to Social Issues</a:t>
            </a:r>
          </a:p>
          <a:p>
            <a:pPr lvl="4"/>
            <a:r>
              <a:rPr lang="en-US" sz="2000" dirty="0" smtClean="0"/>
              <a:t>Cyber Bullying</a:t>
            </a:r>
          </a:p>
          <a:p>
            <a:pPr lvl="4"/>
            <a:r>
              <a:rPr lang="en-US" sz="2000" dirty="0" smtClean="0"/>
              <a:t> Teen Violence</a:t>
            </a:r>
          </a:p>
          <a:p>
            <a:pPr lvl="4"/>
            <a:r>
              <a:rPr lang="en-US" sz="2000" dirty="0" smtClean="0"/>
              <a:t>Drug/Alcohol Use</a:t>
            </a:r>
          </a:p>
          <a:p>
            <a:pPr lvl="3"/>
            <a:r>
              <a:rPr lang="en-US" sz="2000" dirty="0" smtClean="0"/>
              <a:t>Community Partners</a:t>
            </a:r>
          </a:p>
          <a:p>
            <a:pPr lvl="3"/>
            <a:r>
              <a:rPr lang="en-US" sz="2000" dirty="0" smtClean="0"/>
              <a:t>Male/Female Mentoring Groups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28600" y="1447800"/>
            <a:ext cx="3886200" cy="1066800"/>
          </a:xfrm>
        </p:spPr>
        <p:txBody>
          <a:bodyPr/>
          <a:lstStyle/>
          <a:p>
            <a:endParaRPr lang="en-US" sz="1800" dirty="0" smtClean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Teach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Skills and Habits Needed to Thrive in High School Academically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47800"/>
            <a:ext cx="3810000" cy="10210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Emotional Concerns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RENAISSANCE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9842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ACADEMIC CURRICLUM</a:t>
            </a:r>
          </a:p>
          <a:p>
            <a:pPr algn="ctr">
              <a:buNone/>
            </a:pPr>
            <a:r>
              <a:rPr lang="en-US" dirty="0" smtClean="0"/>
              <a:t>Overview </a:t>
            </a:r>
            <a:endParaRPr lang="en-US" dirty="0"/>
          </a:p>
        </p:txBody>
      </p:sp>
      <p:pic>
        <p:nvPicPr>
          <p:cNvPr id="4" name="Picture 3" descr="welcome fresh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76599"/>
            <a:ext cx="3276600" cy="263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/>
          </p:cNvSpPr>
          <p:nvPr/>
        </p:nvSpPr>
        <p:spPr>
          <a:xfrm>
            <a:off x="4648200" y="609600"/>
            <a:ext cx="1600200" cy="457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1900" b="1" u="sng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Grade</a:t>
            </a:r>
            <a:endParaRPr kumimoji="0" lang="en-US" sz="19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010400" y="609600"/>
            <a:ext cx="1600200" cy="457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n-US" sz="1900" b="1" u="sng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Grade</a:t>
            </a:r>
            <a:endParaRPr kumimoji="0" lang="en-US" sz="19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2348552" y="609600"/>
            <a:ext cx="1588325" cy="457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US" sz="1900" b="1" u="sng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Grade</a:t>
            </a:r>
            <a:endParaRPr kumimoji="0" lang="en-US" sz="19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4648200" y="922360"/>
            <a:ext cx="1535875" cy="1325562"/>
            <a:chOff x="4495800" y="1189038"/>
            <a:chExt cx="1535875" cy="1325562"/>
          </a:xfrm>
        </p:grpSpPr>
        <p:sp>
          <p:nvSpPr>
            <p:cNvPr id="176" name="Title 1"/>
            <p:cNvSpPr txBox="1">
              <a:spLocks/>
            </p:cNvSpPr>
            <p:nvPr/>
          </p:nvSpPr>
          <p:spPr>
            <a:xfrm>
              <a:off x="4495800" y="1189038"/>
              <a:ext cx="1535875" cy="563562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Algebra II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4504" name="Picture 168" descr="C:\Documents and Settings\tony.hawk\My Documents\My Pictures\Advanced%20Algebr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1676400"/>
              <a:ext cx="704369" cy="838200"/>
            </a:xfrm>
            <a:prstGeom prst="rect">
              <a:avLst/>
            </a:prstGeom>
            <a:noFill/>
          </p:spPr>
        </p:pic>
      </p:grpSp>
      <p:grpSp>
        <p:nvGrpSpPr>
          <p:cNvPr id="3" name="Group 55"/>
          <p:cNvGrpSpPr/>
          <p:nvPr/>
        </p:nvGrpSpPr>
        <p:grpSpPr>
          <a:xfrm>
            <a:off x="2362200" y="2362200"/>
            <a:ext cx="1600200" cy="1371600"/>
            <a:chOff x="2021775" y="2672094"/>
            <a:chExt cx="1600200" cy="1371600"/>
          </a:xfrm>
        </p:grpSpPr>
        <p:sp>
          <p:nvSpPr>
            <p:cNvPr id="198" name="Title 1"/>
            <p:cNvSpPr txBox="1">
              <a:spLocks/>
            </p:cNvSpPr>
            <p:nvPr/>
          </p:nvSpPr>
          <p:spPr>
            <a:xfrm>
              <a:off x="2021775" y="2672094"/>
              <a:ext cx="1600200" cy="563562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dirty="0" smtClean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Geometry H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4505" name="Picture 169" descr="C:\Documents and Settings\tony.hawk\My Documents\My Pictures\Glencoe%20Geomet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8975" y="3205494"/>
              <a:ext cx="704370" cy="838200"/>
            </a:xfrm>
            <a:prstGeom prst="rect">
              <a:avLst/>
            </a:prstGeom>
            <a:noFill/>
          </p:spPr>
        </p:pic>
      </p:grpSp>
      <p:grpSp>
        <p:nvGrpSpPr>
          <p:cNvPr id="4" name="Group 51"/>
          <p:cNvGrpSpPr/>
          <p:nvPr/>
        </p:nvGrpSpPr>
        <p:grpSpPr>
          <a:xfrm>
            <a:off x="0" y="4800600"/>
            <a:ext cx="1588325" cy="1325562"/>
            <a:chOff x="1981200" y="1189038"/>
            <a:chExt cx="1588325" cy="1325562"/>
          </a:xfrm>
        </p:grpSpPr>
        <p:sp>
          <p:nvSpPr>
            <p:cNvPr id="197" name="Title 1"/>
            <p:cNvSpPr txBox="1">
              <a:spLocks/>
            </p:cNvSpPr>
            <p:nvPr/>
          </p:nvSpPr>
          <p:spPr>
            <a:xfrm>
              <a:off x="1981200" y="1189038"/>
              <a:ext cx="1588325" cy="563562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dirty="0" smtClean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Geometry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14" name="Picture 169" descr="C:\Documents and Settings\tony.hawk\My Documents\My Pictures\Glencoe%20Geomet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2725" y="1676400"/>
              <a:ext cx="704370" cy="838200"/>
            </a:xfrm>
            <a:prstGeom prst="rect">
              <a:avLst/>
            </a:prstGeom>
            <a:noFill/>
          </p:spPr>
        </p:pic>
      </p:grpSp>
      <p:grpSp>
        <p:nvGrpSpPr>
          <p:cNvPr id="5" name="Group 64"/>
          <p:cNvGrpSpPr/>
          <p:nvPr/>
        </p:nvGrpSpPr>
        <p:grpSpPr>
          <a:xfrm>
            <a:off x="4648200" y="3393744"/>
            <a:ext cx="1600200" cy="1365912"/>
            <a:chOff x="4456629" y="2825088"/>
            <a:chExt cx="1600200" cy="1365912"/>
          </a:xfrm>
        </p:grpSpPr>
        <p:sp>
          <p:nvSpPr>
            <p:cNvPr id="177" name="Title 1"/>
            <p:cNvSpPr txBox="1">
              <a:spLocks/>
            </p:cNvSpPr>
            <p:nvPr/>
          </p:nvSpPr>
          <p:spPr>
            <a:xfrm>
              <a:off x="4456629" y="2825088"/>
              <a:ext cx="1600200" cy="563562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Precalculus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4506" name="Picture 170" descr="C:\Documents and Settings\tony.hawk\My Documents\My Pictures\Pre-Calculus%20Boo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3276600"/>
              <a:ext cx="768403" cy="914400"/>
            </a:xfrm>
            <a:prstGeom prst="rect">
              <a:avLst/>
            </a:prstGeom>
            <a:noFill/>
          </p:spPr>
        </p:pic>
      </p:grpSp>
      <p:grpSp>
        <p:nvGrpSpPr>
          <p:cNvPr id="6" name="Group 78"/>
          <p:cNvGrpSpPr/>
          <p:nvPr/>
        </p:nvGrpSpPr>
        <p:grpSpPr>
          <a:xfrm>
            <a:off x="4572000" y="5105400"/>
            <a:ext cx="1670712" cy="1447800"/>
            <a:chOff x="4462816" y="5105400"/>
            <a:chExt cx="1670712" cy="1447800"/>
          </a:xfrm>
        </p:grpSpPr>
        <p:sp>
          <p:nvSpPr>
            <p:cNvPr id="178" name="Title 1"/>
            <p:cNvSpPr txBox="1">
              <a:spLocks/>
            </p:cNvSpPr>
            <p:nvPr/>
          </p:nvSpPr>
          <p:spPr>
            <a:xfrm>
              <a:off x="4462816" y="5105400"/>
              <a:ext cx="1670712" cy="563562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1600" b="1" dirty="0" smtClean="0">
                  <a:solidFill>
                    <a:schemeClr val="tx2"/>
                  </a:solidFill>
                </a:rPr>
                <a:t>AP</a:t>
              </a:r>
              <a:r>
                <a:rPr lang="en-US" sz="1600" b="1" baseline="30000" dirty="0" smtClean="0">
                  <a:solidFill>
                    <a:schemeClr val="tx2"/>
                  </a:solidFill>
                </a:rPr>
                <a:t>® </a:t>
              </a:r>
              <a:r>
                <a:rPr lang="en-US" sz="16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Calculus AB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4507" name="Picture 171" descr="C:\Documents and Settings\tony.hawk\My Documents\My Pictures\Calculus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5638800"/>
              <a:ext cx="768403" cy="914400"/>
            </a:xfrm>
            <a:prstGeom prst="rect">
              <a:avLst/>
            </a:prstGeom>
            <a:noFill/>
          </p:spPr>
        </p:pic>
      </p:grpSp>
      <p:sp>
        <p:nvSpPr>
          <p:cNvPr id="180" name="Title 1"/>
          <p:cNvSpPr txBox="1">
            <a:spLocks/>
          </p:cNvSpPr>
          <p:nvPr/>
        </p:nvSpPr>
        <p:spPr>
          <a:xfrm>
            <a:off x="7086600" y="2471384"/>
            <a:ext cx="1447800" cy="42421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Calculus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6898944" y="3321958"/>
            <a:ext cx="1725304" cy="1410402"/>
            <a:chOff x="6898944" y="2712358"/>
            <a:chExt cx="1725304" cy="1410402"/>
          </a:xfrm>
        </p:grpSpPr>
        <p:sp>
          <p:nvSpPr>
            <p:cNvPr id="184" name="Title 1"/>
            <p:cNvSpPr txBox="1">
              <a:spLocks/>
            </p:cNvSpPr>
            <p:nvPr/>
          </p:nvSpPr>
          <p:spPr>
            <a:xfrm>
              <a:off x="6898944" y="2712358"/>
              <a:ext cx="1725304" cy="563562"/>
            </a:xfrm>
            <a:prstGeom prst="rect">
              <a:avLst/>
            </a:prstGeom>
          </p:spPr>
          <p:txBody>
            <a:bodyPr vert="horz" rtlCol="0" anchor="ctr">
              <a:normAutofit lnSpcReduction="1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AP</a:t>
              </a:r>
              <a:r>
                <a:rPr lang="en-US" sz="1600" b="1" baseline="300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®</a:t>
              </a:r>
              <a:r>
                <a:rPr lang="en-US" sz="16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 Calculus AB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19" name="Picture 171" descr="C:\Documents and Settings\tony.hawk\My Documents\My Pictures\Calculus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4997" y="3208360"/>
              <a:ext cx="768403" cy="914400"/>
            </a:xfrm>
            <a:prstGeom prst="rect">
              <a:avLst/>
            </a:prstGeom>
            <a:noFill/>
          </p:spPr>
        </p:pic>
      </p:grpSp>
      <p:grpSp>
        <p:nvGrpSpPr>
          <p:cNvPr id="8" name="Group 66"/>
          <p:cNvGrpSpPr/>
          <p:nvPr/>
        </p:nvGrpSpPr>
        <p:grpSpPr>
          <a:xfrm>
            <a:off x="6934200" y="5112267"/>
            <a:ext cx="1676400" cy="1427285"/>
            <a:chOff x="6934200" y="4375790"/>
            <a:chExt cx="1676400" cy="1427285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>
              <a:off x="6934200" y="4375790"/>
              <a:ext cx="1676400" cy="563562"/>
            </a:xfrm>
            <a:prstGeom prst="rect">
              <a:avLst/>
            </a:prstGeom>
          </p:spPr>
          <p:txBody>
            <a:bodyPr vert="horz" rtlCol="0" anchor="ctr">
              <a:normAutofit lnSpcReduction="1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1600" b="1" dirty="0" smtClean="0">
                  <a:solidFill>
                    <a:schemeClr val="tx2"/>
                  </a:solidFill>
                </a:rPr>
                <a:t>AP</a:t>
              </a:r>
              <a:r>
                <a:rPr lang="en-US" sz="1600" b="1" baseline="30000" dirty="0" smtClean="0">
                  <a:solidFill>
                    <a:schemeClr val="tx2"/>
                  </a:solidFill>
                </a:rPr>
                <a:t>®</a:t>
              </a:r>
              <a:r>
                <a:rPr lang="en-US" sz="1600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 Calculus BC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20" name="Picture 171" descr="C:\Documents and Settings\tony.hawk\My Documents\My Pictures\Calculus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91400" y="4888675"/>
              <a:ext cx="768403" cy="914400"/>
            </a:xfrm>
            <a:prstGeom prst="rect">
              <a:avLst/>
            </a:prstGeom>
            <a:noFill/>
          </p:spPr>
        </p:pic>
      </p:grpSp>
      <p:sp>
        <p:nvSpPr>
          <p:cNvPr id="225" name="Title 1"/>
          <p:cNvSpPr txBox="1">
            <a:spLocks/>
          </p:cNvSpPr>
          <p:nvPr/>
        </p:nvSpPr>
        <p:spPr>
          <a:xfrm>
            <a:off x="76200" y="609600"/>
            <a:ext cx="1447800" cy="457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sz="1900" b="1" u="sng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19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Grade</a:t>
            </a:r>
            <a:endParaRPr kumimoji="0" lang="en-US" sz="19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46"/>
          <p:cNvGrpSpPr/>
          <p:nvPr/>
        </p:nvGrpSpPr>
        <p:grpSpPr>
          <a:xfrm>
            <a:off x="152400" y="1143000"/>
            <a:ext cx="1295400" cy="1273112"/>
            <a:chOff x="381000" y="1371600"/>
            <a:chExt cx="1295400" cy="1273112"/>
          </a:xfrm>
        </p:grpSpPr>
        <p:pic>
          <p:nvPicPr>
            <p:cNvPr id="14502" name="Picture 166" descr="C:\Documents and Settings\tony.hawk\My Documents\My Pictures\McDougal%20Littell%20Algebra%2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1806512"/>
              <a:ext cx="704370" cy="838200"/>
            </a:xfrm>
            <a:prstGeom prst="rect">
              <a:avLst/>
            </a:prstGeom>
            <a:noFill/>
          </p:spPr>
        </p:pic>
        <p:sp>
          <p:nvSpPr>
            <p:cNvPr id="226" name="Title 1"/>
            <p:cNvSpPr txBox="1">
              <a:spLocks/>
            </p:cNvSpPr>
            <p:nvPr/>
          </p:nvSpPr>
          <p:spPr>
            <a:xfrm>
              <a:off x="381000" y="1371600"/>
              <a:ext cx="1295400" cy="563562"/>
            </a:xfrm>
            <a:prstGeom prst="rect">
              <a:avLst/>
            </a:prstGeom>
          </p:spPr>
          <p:txBody>
            <a:bodyPr vert="horz" rtlCol="0" anchor="ctr">
              <a:normAutofit fontScale="92500" lnSpcReduction="2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dirty="0" smtClean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Algebra 1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76200" y="2917888"/>
            <a:ext cx="1447800" cy="1300408"/>
            <a:chOff x="263856" y="1371600"/>
            <a:chExt cx="1447800" cy="1300408"/>
          </a:xfrm>
        </p:grpSpPr>
        <p:pic>
          <p:nvPicPr>
            <p:cNvPr id="50" name="Picture 166" descr="C:\Documents and Settings\tony.hawk\My Documents\My Pictures\McDougal%20Littell%20Algebra%2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856" y="1833808"/>
              <a:ext cx="704370" cy="838200"/>
            </a:xfrm>
            <a:prstGeom prst="rect">
              <a:avLst/>
            </a:prstGeom>
            <a:noFill/>
          </p:spPr>
        </p:pic>
        <p:sp>
          <p:nvSpPr>
            <p:cNvPr id="51" name="Title 1"/>
            <p:cNvSpPr txBox="1">
              <a:spLocks/>
            </p:cNvSpPr>
            <p:nvPr/>
          </p:nvSpPr>
          <p:spPr>
            <a:xfrm>
              <a:off x="263856" y="1371600"/>
              <a:ext cx="1447800" cy="563562"/>
            </a:xfrm>
            <a:prstGeom prst="rect">
              <a:avLst/>
            </a:prstGeom>
          </p:spPr>
          <p:txBody>
            <a:bodyPr vert="horz" rtlCol="0" anchor="ctr">
              <a:normAutofit fontScale="92500" lnSpcReduction="2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dirty="0" smtClean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Algebra 1H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1" name="Group 52"/>
          <p:cNvGrpSpPr/>
          <p:nvPr/>
        </p:nvGrpSpPr>
        <p:grpSpPr>
          <a:xfrm>
            <a:off x="2317211" y="884238"/>
            <a:ext cx="1588325" cy="1325562"/>
            <a:chOff x="1981200" y="1189038"/>
            <a:chExt cx="1588325" cy="1325562"/>
          </a:xfrm>
        </p:grpSpPr>
        <p:sp>
          <p:nvSpPr>
            <p:cNvPr id="54" name="Title 1"/>
            <p:cNvSpPr txBox="1">
              <a:spLocks/>
            </p:cNvSpPr>
            <p:nvPr/>
          </p:nvSpPr>
          <p:spPr>
            <a:xfrm>
              <a:off x="1981200" y="1189038"/>
              <a:ext cx="1588325" cy="563562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dirty="0" smtClean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Geometry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5" name="Picture 169" descr="C:\Documents and Settings\tony.hawk\My Documents\My Pictures\Glencoe%20Geomet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2725" y="1676400"/>
              <a:ext cx="704370" cy="838200"/>
            </a:xfrm>
            <a:prstGeom prst="rect">
              <a:avLst/>
            </a:prstGeom>
            <a:noFill/>
          </p:spPr>
        </p:pic>
      </p:grpSp>
      <p:grpSp>
        <p:nvGrpSpPr>
          <p:cNvPr id="12" name="Group 61"/>
          <p:cNvGrpSpPr/>
          <p:nvPr/>
        </p:nvGrpSpPr>
        <p:grpSpPr>
          <a:xfrm>
            <a:off x="2438400" y="3886200"/>
            <a:ext cx="1535875" cy="1325562"/>
            <a:chOff x="4495800" y="1189038"/>
            <a:chExt cx="1535875" cy="1325562"/>
          </a:xfrm>
        </p:grpSpPr>
        <p:sp>
          <p:nvSpPr>
            <p:cNvPr id="63" name="Title 1"/>
            <p:cNvSpPr txBox="1">
              <a:spLocks/>
            </p:cNvSpPr>
            <p:nvPr/>
          </p:nvSpPr>
          <p:spPr>
            <a:xfrm>
              <a:off x="4495800" y="1189038"/>
              <a:ext cx="1535875" cy="563562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Algebra II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4" name="Picture 168" descr="C:\Documents and Settings\tony.hawk\My Documents\My Pictures\Advanced%20Algebr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1676400"/>
              <a:ext cx="704369" cy="838200"/>
            </a:xfrm>
            <a:prstGeom prst="rect">
              <a:avLst/>
            </a:prstGeom>
            <a:noFill/>
          </p:spPr>
        </p:pic>
      </p:grpSp>
      <p:sp>
        <p:nvSpPr>
          <p:cNvPr id="69" name="Title 1"/>
          <p:cNvSpPr txBox="1">
            <a:spLocks/>
          </p:cNvSpPr>
          <p:nvPr/>
        </p:nvSpPr>
        <p:spPr>
          <a:xfrm>
            <a:off x="7127544" y="1524000"/>
            <a:ext cx="1447800" cy="424216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Prob. &amp; Stats.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7127544" y="2006224"/>
            <a:ext cx="1447800" cy="424216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AP</a:t>
            </a:r>
            <a:r>
              <a:rPr lang="en-US" sz="1900" b="1" baseline="30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® </a:t>
            </a:r>
            <a:r>
              <a:rPr lang="en-US" sz="1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Statistics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7162800" y="1066800"/>
            <a:ext cx="1447800" cy="424216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Precalculus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86"/>
          <p:cNvGrpSpPr/>
          <p:nvPr/>
        </p:nvGrpSpPr>
        <p:grpSpPr>
          <a:xfrm>
            <a:off x="2286000" y="5410200"/>
            <a:ext cx="1905000" cy="1447800"/>
            <a:chOff x="1371600" y="3290248"/>
            <a:chExt cx="1905000" cy="1447800"/>
          </a:xfrm>
        </p:grpSpPr>
        <p:sp>
          <p:nvSpPr>
            <p:cNvPr id="88" name="Title 1"/>
            <p:cNvSpPr txBox="1">
              <a:spLocks/>
            </p:cNvSpPr>
            <p:nvPr/>
          </p:nvSpPr>
          <p:spPr>
            <a:xfrm>
              <a:off x="1371600" y="3290248"/>
              <a:ext cx="1905000" cy="563562"/>
            </a:xfrm>
            <a:prstGeom prst="rect">
              <a:avLst/>
            </a:prstGeom>
          </p:spPr>
          <p:txBody>
            <a:bodyPr vert="horz" rtlCol="0" anchor="ctr">
              <a:normAutofit fontScale="77500" lnSpcReduction="2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Accelerated Precalculus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9" name="Picture 170" descr="C:\Documents and Settings\tony.hawk\My Documents\My Pictures\Pre-Calculus%20Boo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8648" y="3823648"/>
              <a:ext cx="768403" cy="914400"/>
            </a:xfrm>
            <a:prstGeom prst="rect">
              <a:avLst/>
            </a:prstGeom>
            <a:noFill/>
          </p:spPr>
        </p:pic>
      </p:grp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5532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u="sng" dirty="0" smtClean="0"/>
              <a:t>MATH 4 Year Course Offerings </a:t>
            </a:r>
            <a:endParaRPr lang="en-US" sz="2000" b="1" i="1" u="sng" dirty="0"/>
          </a:p>
        </p:txBody>
      </p:sp>
      <p:grpSp>
        <p:nvGrpSpPr>
          <p:cNvPr id="72" name="Group 61"/>
          <p:cNvGrpSpPr/>
          <p:nvPr/>
        </p:nvGrpSpPr>
        <p:grpSpPr>
          <a:xfrm>
            <a:off x="3276600" y="2819400"/>
            <a:ext cx="1295400" cy="944562"/>
            <a:chOff x="4495800" y="1189038"/>
            <a:chExt cx="1535875" cy="1325562"/>
          </a:xfrm>
        </p:grpSpPr>
        <p:sp>
          <p:nvSpPr>
            <p:cNvPr id="79" name="Title 1"/>
            <p:cNvSpPr txBox="1">
              <a:spLocks/>
            </p:cNvSpPr>
            <p:nvPr/>
          </p:nvSpPr>
          <p:spPr>
            <a:xfrm>
              <a:off x="4495800" y="1189038"/>
              <a:ext cx="1535875" cy="563562"/>
            </a:xfrm>
            <a:prstGeom prst="rect">
              <a:avLst/>
            </a:prstGeom>
          </p:spPr>
          <p:txBody>
            <a:bodyPr vert="horz" rtlCol="0" anchor="ctr">
              <a:normAutofit fontScale="70000" lnSpcReduction="2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Algebra </a:t>
              </a:r>
              <a:r>
                <a:rPr kumimoji="0" lang="en-US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II H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7" name="Picture 168" descr="C:\Documents and Settings\tony.hawk\My Documents\My Pictures\Advanced%20Algebr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1676400"/>
              <a:ext cx="704369" cy="838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442983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 Department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Side-by-Side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Comparison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4103636"/>
              </p:ext>
            </p:extLst>
          </p:nvPr>
        </p:nvGraphicFramePr>
        <p:xfrm>
          <a:off x="1" y="1143001"/>
          <a:ext cx="8839201" cy="57149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7886"/>
                <a:gridCol w="2945904"/>
                <a:gridCol w="2355611"/>
                <a:gridCol w="2209800"/>
              </a:tblGrid>
              <a:tr h="5025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Grade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College Prep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Engineering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Health</a:t>
                      </a:r>
                      <a:endParaRPr lang="en-US" sz="2400" dirty="0"/>
                    </a:p>
                  </a:txBody>
                  <a:tcPr anchor="ctr"/>
                </a:tc>
              </a:tr>
              <a:tr h="520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NGS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NGS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NGS</a:t>
                      </a:r>
                      <a:endParaRPr lang="en-US" sz="2400" dirty="0"/>
                    </a:p>
                  </a:txBody>
                  <a:tcPr anchor="ctr"/>
                </a:tc>
              </a:tr>
              <a:tr h="11961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Biology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Biology or </a:t>
                      </a:r>
                    </a:p>
                    <a:p>
                      <a:pPr algn="ctr"/>
                      <a:r>
                        <a:rPr lang="en-US" sz="2400" dirty="0" smtClean="0"/>
                        <a:t>Honors</a:t>
                      </a:r>
                      <a:r>
                        <a:rPr lang="en-US" sz="2400" baseline="0" dirty="0" smtClean="0"/>
                        <a:t> Chemistry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Honors Chemistry</a:t>
                      </a:r>
                      <a:endParaRPr lang="en-US" sz="2400" dirty="0"/>
                    </a:p>
                  </a:txBody>
                  <a:tcPr anchor="ctr"/>
                </a:tc>
              </a:tr>
              <a:tr h="15641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Chemistry </a:t>
                      </a:r>
                    </a:p>
                    <a:p>
                      <a:pPr algn="ctr"/>
                      <a:r>
                        <a:rPr lang="en-US" sz="2400" dirty="0" smtClean="0"/>
                        <a:t>Chemistry</a:t>
                      </a:r>
                      <a:r>
                        <a:rPr lang="en-US" sz="2400" baseline="0" dirty="0" smtClean="0"/>
                        <a:t> and Forensics or AP Environmental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Chemistry  AND Honors Physics or AP</a:t>
                      </a:r>
                      <a:r>
                        <a:rPr lang="en-US" sz="2400" baseline="0" dirty="0" smtClean="0"/>
                        <a:t> Chemistry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 Chemistry AND</a:t>
                      </a:r>
                      <a:r>
                        <a:rPr lang="en-US" sz="2400" baseline="0" dirty="0" smtClean="0"/>
                        <a:t> Biology </a:t>
                      </a:r>
                      <a:endParaRPr lang="en-US" sz="2400" dirty="0"/>
                    </a:p>
                  </a:txBody>
                  <a:tcPr anchor="ctr"/>
                </a:tc>
              </a:tr>
              <a:tr h="19321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Forensics</a:t>
                      </a:r>
                      <a:r>
                        <a:rPr lang="en-US" sz="2400" baseline="0" dirty="0" smtClean="0"/>
                        <a:t>, AP </a:t>
                      </a:r>
                      <a:r>
                        <a:rPr lang="en-US" sz="2400" baseline="0" dirty="0" smtClean="0"/>
                        <a:t>Environmental </a:t>
                      </a:r>
                      <a:r>
                        <a:rPr lang="en-US" sz="2400" baseline="0" dirty="0" smtClean="0"/>
                        <a:t>Science, Physics or  </a:t>
                      </a:r>
                      <a:r>
                        <a:rPr lang="en-US" sz="2400" baseline="0" dirty="0" smtClean="0"/>
                        <a:t>Anatomy </a:t>
                      </a:r>
                      <a:r>
                        <a:rPr lang="en-US" sz="2400" baseline="0" dirty="0" smtClean="0"/>
                        <a:t>and </a:t>
                      </a:r>
                      <a:r>
                        <a:rPr lang="en-US" sz="2400" baseline="0" dirty="0" smtClean="0"/>
                        <a:t>Physiology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 Physics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</a:t>
                      </a:r>
                      <a:r>
                        <a:rPr lang="en-US" sz="2400" baseline="0" dirty="0" smtClean="0"/>
                        <a:t> Biology or Anatomy and Physiology 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86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3016</TotalTime>
  <Words>792</Words>
  <Application>Microsoft Office PowerPoint</Application>
  <PresentationFormat>On-screen Show (4:3)</PresentationFormat>
  <Paragraphs>216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   Renaissance High School New Student Orientation   </vt:lpstr>
      <vt:lpstr>Renaissance High School Counseling Department</vt:lpstr>
      <vt:lpstr>Common 8th –  9th  Grade Transitional Issues</vt:lpstr>
      <vt:lpstr>PHOENIX SUMMER BRIDGE PROGRAM</vt:lpstr>
      <vt:lpstr>Academic Assistance Groups </vt:lpstr>
      <vt:lpstr>TOPICS COVERED IN GROUP SESSIONS </vt:lpstr>
      <vt:lpstr>       RENAISSANCE HIGH SCHOOL</vt:lpstr>
      <vt:lpstr>MATH 4 Year Course Offerings </vt:lpstr>
      <vt:lpstr>Science Department Side-by-Side Comparison</vt:lpstr>
      <vt:lpstr>English Department  Graduation Requirements </vt:lpstr>
      <vt:lpstr>ENGLISH ELECTIVES</vt:lpstr>
      <vt:lpstr>Social Studies Department   Requirements </vt:lpstr>
      <vt:lpstr>  We offer the following modern foreign language classes: </vt:lpstr>
      <vt:lpstr>Business Department</vt:lpstr>
      <vt:lpstr>FINE ARTS DEPARTMENT </vt:lpstr>
      <vt:lpstr>Renaissance Vocal Music</vt:lpstr>
      <vt:lpstr>Physical Education,  Health  &amp; JROTC REQUIREMENT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High School New Student Orientation 2015-2016 School Year</dc:title>
  <dc:creator>Shamika Sanders</dc:creator>
  <cp:lastModifiedBy>Shamika Sanders</cp:lastModifiedBy>
  <cp:revision>54</cp:revision>
  <dcterms:created xsi:type="dcterms:W3CDTF">2015-06-01T13:54:30Z</dcterms:created>
  <dcterms:modified xsi:type="dcterms:W3CDTF">2015-06-03T16:11:17Z</dcterms:modified>
</cp:coreProperties>
</file>